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88" r:id="rId2"/>
    <p:sldMasterId id="2147483800" r:id="rId3"/>
    <p:sldMasterId id="2147483824" r:id="rId4"/>
    <p:sldMasterId id="2147483836" r:id="rId5"/>
  </p:sldMasterIdLst>
  <p:notesMasterIdLst>
    <p:notesMasterId r:id="rId42"/>
  </p:notesMasterIdLst>
  <p:handoutMasterIdLst>
    <p:handoutMasterId r:id="rId43"/>
  </p:handoutMasterIdLst>
  <p:sldIdLst>
    <p:sldId id="361" r:id="rId6"/>
    <p:sldId id="360" r:id="rId7"/>
    <p:sldId id="257" r:id="rId8"/>
    <p:sldId id="362" r:id="rId9"/>
    <p:sldId id="258" r:id="rId10"/>
    <p:sldId id="273" r:id="rId11"/>
    <p:sldId id="271" r:id="rId12"/>
    <p:sldId id="307" r:id="rId13"/>
    <p:sldId id="309" r:id="rId14"/>
    <p:sldId id="310" r:id="rId15"/>
    <p:sldId id="311" r:id="rId16"/>
    <p:sldId id="336" r:id="rId17"/>
    <p:sldId id="364" r:id="rId18"/>
    <p:sldId id="332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23" r:id="rId32"/>
    <p:sldId id="333" r:id="rId33"/>
    <p:sldId id="335" r:id="rId34"/>
    <p:sldId id="303" r:id="rId35"/>
    <p:sldId id="301" r:id="rId36"/>
    <p:sldId id="302" r:id="rId37"/>
    <p:sldId id="304" r:id="rId38"/>
    <p:sldId id="305" r:id="rId39"/>
    <p:sldId id="306" r:id="rId40"/>
    <p:sldId id="300" r:id="rId4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99FF66"/>
    <a:srgbClr val="46338D"/>
    <a:srgbClr val="FF3300"/>
    <a:srgbClr val="CCFFCC"/>
    <a:srgbClr val="009900"/>
    <a:srgbClr val="33CC33"/>
    <a:srgbClr val="663300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ลักษณะ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ลักษณะ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969" autoAdjust="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1.1990407673860913E-2"/>
          <c:y val="2.4213075060532691E-2"/>
          <c:w val="0.97601918465227822"/>
          <c:h val="0.95157384987893456"/>
        </c:manualLayout>
      </c:layout>
      <c:barChart>
        <c:barDir val="col"/>
        <c:grouping val="clustered"/>
        <c:axId val="137923584"/>
        <c:axId val="140244864"/>
      </c:barChart>
      <c:catAx>
        <c:axId val="137923584"/>
        <c:scaling>
          <c:orientation val="minMax"/>
        </c:scaling>
        <c:axPos val="b"/>
        <c:majorTickMark val="cross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140244864"/>
        <c:crosses val="autoZero"/>
        <c:auto val="1"/>
        <c:lblAlgn val="ctr"/>
        <c:lblOffset val="100"/>
        <c:tickMarkSkip val="1"/>
      </c:catAx>
      <c:valAx>
        <c:axId val="140244864"/>
        <c:scaling>
          <c:orientation val="minMax"/>
        </c:scaling>
        <c:axPos val="l"/>
        <c:majorTickMark val="cross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137923584"/>
        <c:crosses val="autoZero"/>
        <c:crossBetween val="between"/>
      </c:valAx>
      <c:spPr>
        <a:noFill/>
        <a:ln w="2553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view3D>
      <c:rotX val="45"/>
      <c:hPercent val="86"/>
      <c:rotY val="44"/>
      <c:depthPercent val="12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5532544378698226"/>
          <c:y val="6.6985645933014371E-2"/>
          <c:w val="0.52958579881656798"/>
          <c:h val="0.7631578947368421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โรคระบบทางเดินหายใจ</c:v>
                </c:pt>
              </c:strCache>
            </c:strRef>
          </c:tx>
          <c:spPr>
            <a:solidFill>
              <a:schemeClr val="accent1"/>
            </a:solidFill>
            <a:ln w="1528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9.1798444209617761E-2"/>
                  <c:y val="-5.6805813659876768E-2"/>
                </c:manualLayout>
              </c:layout>
              <c:showVal val="1"/>
            </c:dLbl>
            <c:spPr>
              <a:solidFill>
                <a:srgbClr val="FFFF99"/>
              </a:solidFill>
              <a:ln w="30563">
                <a:noFill/>
              </a:ln>
            </c:spPr>
            <c:txPr>
              <a:bodyPr/>
              <a:lstStyle/>
              <a:p>
                <a:pPr>
                  <a:defRPr sz="963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1"/>
              </c:numCache>
            </c:numRef>
          </c:cat>
          <c:val>
            <c:numRef>
              <c:f>Sheet1!$B$2:$E$2</c:f>
              <c:numCache>
                <c:formatCode>General</c:formatCode>
                <c:ptCount val="1"/>
                <c:pt idx="0">
                  <c:v>39850.559999999998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โรคระบบย่อยอาหาร</c:v>
                </c:pt>
              </c:strCache>
            </c:strRef>
          </c:tx>
          <c:spPr>
            <a:solidFill>
              <a:srgbClr val="FFFF99"/>
            </a:solidFill>
            <a:ln w="1528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1621239276692103E-2"/>
                  <c:y val="-0.11559834509235598"/>
                </c:manualLayout>
              </c:layout>
              <c:showVal val="1"/>
            </c:dLbl>
            <c:spPr>
              <a:solidFill>
                <a:srgbClr val="FFFF99"/>
              </a:solidFill>
              <a:ln w="30563">
                <a:noFill/>
              </a:ln>
            </c:spPr>
            <c:txPr>
              <a:bodyPr/>
              <a:lstStyle/>
              <a:p>
                <a:pPr>
                  <a:defRPr sz="963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1"/>
              </c:numCache>
            </c:numRef>
          </c:cat>
          <c:val>
            <c:numRef>
              <c:f>Sheet1!$B$3:$E$3</c:f>
              <c:numCache>
                <c:formatCode>General</c:formatCode>
                <c:ptCount val="1"/>
                <c:pt idx="0">
                  <c:v>18356.16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โรคระบบกล้ามเนื้อ</c:v>
                </c:pt>
              </c:strCache>
            </c:strRef>
          </c:tx>
          <c:spPr>
            <a:solidFill>
              <a:schemeClr val="hlink"/>
            </a:solidFill>
            <a:ln w="1528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694712002640434E-2"/>
                  <c:y val="-0.11551945643065345"/>
                </c:manualLayout>
              </c:layout>
              <c:showVal val="1"/>
            </c:dLbl>
            <c:spPr>
              <a:solidFill>
                <a:srgbClr val="FFFF99"/>
              </a:solidFill>
              <a:ln w="30563">
                <a:noFill/>
              </a:ln>
            </c:spPr>
            <c:txPr>
              <a:bodyPr/>
              <a:lstStyle/>
              <a:p>
                <a:pPr>
                  <a:defRPr sz="963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1"/>
              </c:numCache>
            </c:numRef>
          </c:cat>
          <c:val>
            <c:numRef>
              <c:f>Sheet1!$B$4:$E$4</c:f>
              <c:numCache>
                <c:formatCode>General</c:formatCode>
                <c:ptCount val="1"/>
                <c:pt idx="0">
                  <c:v>14869.24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โรคติดเชื้อและปรสิต</c:v>
                </c:pt>
              </c:strCache>
            </c:strRef>
          </c:tx>
          <c:spPr>
            <a:solidFill>
              <a:schemeClr val="folHlink"/>
            </a:solidFill>
            <a:ln w="1528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562844622859678E-2"/>
                  <c:y val="-0.11979131816029842"/>
                </c:manualLayout>
              </c:layout>
              <c:showVal val="1"/>
            </c:dLbl>
            <c:spPr>
              <a:solidFill>
                <a:srgbClr val="FFFF99"/>
              </a:solidFill>
              <a:ln w="30563">
                <a:noFill/>
              </a:ln>
            </c:spPr>
            <c:txPr>
              <a:bodyPr/>
              <a:lstStyle/>
              <a:p>
                <a:pPr>
                  <a:defRPr sz="963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1"/>
              </c:numCache>
            </c:numRef>
          </c:cat>
          <c:val>
            <c:numRef>
              <c:f>Sheet1!$B$5:$E$5</c:f>
              <c:numCache>
                <c:formatCode>General</c:formatCode>
                <c:ptCount val="1"/>
                <c:pt idx="0">
                  <c:v>8069.74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โรคผิวหนัง </c:v>
                </c:pt>
              </c:strCache>
            </c:strRef>
          </c:tx>
          <c:spPr>
            <a:solidFill>
              <a:schemeClr val="bg2"/>
            </a:solidFill>
            <a:ln w="1528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7160817740025084E-2"/>
                  <c:y val="-0.10244402494236919"/>
                </c:manualLayout>
              </c:layout>
              <c:showVal val="1"/>
            </c:dLbl>
            <c:spPr>
              <a:solidFill>
                <a:srgbClr val="FFFF99"/>
              </a:solidFill>
              <a:ln w="30563">
                <a:noFill/>
              </a:ln>
            </c:spPr>
            <c:txPr>
              <a:bodyPr/>
              <a:lstStyle/>
              <a:p>
                <a:pPr>
                  <a:defRPr sz="963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1"/>
              </c:numCache>
            </c:numRef>
          </c:cat>
          <c:val>
            <c:numRef>
              <c:f>Sheet1!$B$6:$E$6</c:f>
              <c:numCache>
                <c:formatCode>General</c:formatCode>
                <c:ptCount val="1"/>
                <c:pt idx="0">
                  <c:v>5678.7</c:v>
                </c:pt>
              </c:numCache>
            </c:numRef>
          </c:val>
        </c:ser>
        <c:gapWidth val="110"/>
        <c:gapDepth val="0"/>
        <c:shape val="box"/>
        <c:axId val="140040064"/>
        <c:axId val="140063488"/>
        <c:axId val="0"/>
      </c:bar3DChart>
      <c:catAx>
        <c:axId val="1400400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93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th-TH"/>
                  <a:t>ต่อแสนประชากร</a:t>
                </a:r>
              </a:p>
            </c:rich>
          </c:tx>
          <c:layout>
            <c:manualLayout>
              <c:xMode val="edge"/>
              <c:yMode val="edge"/>
              <c:x val="4.2899408284023686E-2"/>
              <c:y val="1.6746411483253593E-2"/>
            </c:manualLayout>
          </c:layout>
          <c:spPr>
            <a:noFill/>
            <a:ln w="30563">
              <a:noFill/>
            </a:ln>
          </c:spPr>
        </c:title>
        <c:numFmt formatCode="General" sourceLinked="1"/>
        <c:tickLblPos val="low"/>
        <c:spPr>
          <a:ln w="38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5" b="1" i="0" u="none" strike="noStrike" baseline="0">
                <a:solidFill>
                  <a:schemeClr val="tx1"/>
                </a:solidFill>
                <a:latin typeface="Tw Cen MT"/>
                <a:ea typeface="Tw Cen MT"/>
                <a:cs typeface="Tw Cen MT"/>
              </a:defRPr>
            </a:pPr>
            <a:endParaRPr lang="th-TH"/>
          </a:p>
        </c:txPr>
        <c:crossAx val="140063488"/>
        <c:crosses val="autoZero"/>
        <c:auto val="1"/>
        <c:lblAlgn val="ctr"/>
        <c:lblOffset val="100"/>
        <c:tickLblSkip val="1"/>
        <c:tickMarkSkip val="1"/>
      </c:catAx>
      <c:valAx>
        <c:axId val="140063488"/>
        <c:scaling>
          <c:orientation val="minMax"/>
        </c:scaling>
        <c:axPos val="l"/>
        <c:majorGridlines>
          <c:spPr>
            <a:ln w="382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8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34" b="1" i="0" u="none" strike="noStrike" baseline="0">
                <a:solidFill>
                  <a:schemeClr val="tx1"/>
                </a:solidFill>
                <a:latin typeface="Tw Cen MT"/>
                <a:ea typeface="Tw Cen MT"/>
                <a:cs typeface="Tw Cen MT"/>
              </a:defRPr>
            </a:pPr>
            <a:endParaRPr lang="th-TH"/>
          </a:p>
        </c:txPr>
        <c:crossAx val="140040064"/>
        <c:crosses val="autoZero"/>
        <c:crossBetween val="between"/>
      </c:valAx>
      <c:spPr>
        <a:noFill/>
        <a:ln w="30563">
          <a:noFill/>
        </a:ln>
      </c:spPr>
    </c:plotArea>
    <c:legend>
      <c:legendPos val="r"/>
      <c:layout>
        <c:manualLayout>
          <c:xMode val="edge"/>
          <c:yMode val="edge"/>
          <c:x val="0.69970414201183451"/>
          <c:y val="0.3564593301435407"/>
          <c:w val="0.29142011834319531"/>
          <c:h val="0.28947368421052638"/>
        </c:manualLayout>
      </c:layout>
      <c:spPr>
        <a:noFill/>
        <a:ln w="3820">
          <a:solidFill>
            <a:schemeClr val="tx1"/>
          </a:solidFill>
          <a:prstDash val="solid"/>
        </a:ln>
      </c:spPr>
      <c:txPr>
        <a:bodyPr/>
        <a:lstStyle/>
        <a:p>
          <a:pPr>
            <a:defRPr sz="1324" b="1" i="0" u="none" strike="noStrike" baseline="0">
              <a:solidFill>
                <a:schemeClr val="tx1"/>
              </a:solidFill>
              <a:latin typeface="Tw Cen MT"/>
              <a:ea typeface="Tw Cen MT"/>
              <a:cs typeface="Tw Cen MT"/>
            </a:defRPr>
          </a:pPr>
          <a:endParaRPr lang="th-TH"/>
        </a:p>
      </c:txPr>
    </c:legend>
    <c:plotVisOnly val="1"/>
    <c:dispBlanksAs val="gap"/>
  </c:chart>
  <c:spPr>
    <a:solidFill>
      <a:srgbClr val="CCFFFF"/>
    </a:solidFill>
    <a:ln w="15282">
      <a:solidFill>
        <a:schemeClr val="tx1"/>
      </a:solidFill>
      <a:prstDash val="solid"/>
    </a:ln>
  </c:spPr>
  <c:txPr>
    <a:bodyPr/>
    <a:lstStyle/>
    <a:p>
      <a:pPr>
        <a:defRPr sz="2166" b="1" i="0" u="none" strike="noStrike" baseline="0">
          <a:solidFill>
            <a:schemeClr val="tx1"/>
          </a:solidFill>
          <a:latin typeface="Tw Cen MT"/>
          <a:ea typeface="Tw Cen MT"/>
          <a:cs typeface="Tw Cen MT"/>
        </a:defRPr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view3D>
      <c:rotX val="31"/>
      <c:hPercent val="59"/>
      <c:rotY val="3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12359550561799"/>
          <c:y val="6.0518731988472636E-2"/>
          <c:w val="0.70505617977528079"/>
          <c:h val="0.8242074927953891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Diarrhoea</c:v>
                </c:pt>
              </c:strCache>
            </c:strRef>
          </c:tx>
          <c:spPr>
            <a:solidFill>
              <a:schemeClr val="accent1"/>
            </a:solidFill>
            <a:ln w="1696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0.12554746026099778"/>
                  <c:y val="-1.1031914709639093E-2"/>
                </c:manualLayout>
              </c:layout>
              <c:showVal val="1"/>
            </c:dLbl>
            <c:spPr>
              <a:solidFill>
                <a:srgbClr val="FFFF99"/>
              </a:solidFill>
              <a:ln w="33931">
                <a:noFill/>
              </a:ln>
            </c:spPr>
            <c:txPr>
              <a:bodyPr/>
              <a:lstStyle/>
              <a:p>
                <a:pPr>
                  <a:defRPr sz="1202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1"/>
              </c:numCache>
            </c:numRef>
          </c:cat>
          <c:val>
            <c:numRef>
              <c:f>Sheet1!$B$2:$D$2</c:f>
              <c:numCache>
                <c:formatCode>General</c:formatCode>
                <c:ptCount val="1"/>
                <c:pt idx="0">
                  <c:v>896.64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Pyrexia</c:v>
                </c:pt>
              </c:strCache>
            </c:strRef>
          </c:tx>
          <c:spPr>
            <a:solidFill>
              <a:schemeClr val="accent2"/>
            </a:solidFill>
            <a:ln w="1696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1705805441844182E-2"/>
                  <c:y val="-0.14722808307571122"/>
                </c:manualLayout>
              </c:layout>
              <c:showVal val="1"/>
            </c:dLbl>
            <c:spPr>
              <a:solidFill>
                <a:srgbClr val="FFFF99"/>
              </a:solidFill>
              <a:ln w="33931">
                <a:noFill/>
              </a:ln>
            </c:spPr>
            <c:txPr>
              <a:bodyPr/>
              <a:lstStyle/>
              <a:p>
                <a:pPr>
                  <a:defRPr sz="1202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1"/>
              </c:numCache>
            </c:numRef>
          </c:cat>
          <c:val>
            <c:numRef>
              <c:f>Sheet1!$B$3:$D$3</c:f>
              <c:numCache>
                <c:formatCode>General</c:formatCode>
                <c:ptCount val="1"/>
                <c:pt idx="0">
                  <c:v>49.809999999999995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Chickenpox</c:v>
                </c:pt>
              </c:strCache>
            </c:strRef>
          </c:tx>
          <c:spPr>
            <a:solidFill>
              <a:schemeClr val="hlink"/>
            </a:solidFill>
            <a:ln w="16966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3538416777145741E-2"/>
                  <c:y val="-0.13140248951320729"/>
                </c:manualLayout>
              </c:layout>
              <c:showVal val="1"/>
            </c:dLbl>
            <c:spPr>
              <a:solidFill>
                <a:srgbClr val="FFFF99"/>
              </a:solidFill>
              <a:ln w="33931">
                <a:noFill/>
              </a:ln>
            </c:spPr>
            <c:txPr>
              <a:bodyPr/>
              <a:lstStyle/>
              <a:p>
                <a:pPr>
                  <a:defRPr sz="1202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endParaRPr lang="th-TH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1"/>
              </c:numCache>
            </c:numRef>
          </c:cat>
          <c:val>
            <c:numRef>
              <c:f>Sheet1!$B$4:$D$4</c:f>
              <c:numCache>
                <c:formatCode>General</c:formatCode>
                <c:ptCount val="1"/>
                <c:pt idx="0">
                  <c:v>24.9</c:v>
                </c:pt>
              </c:numCache>
            </c:numRef>
          </c:val>
        </c:ser>
        <c:gapDepth val="0"/>
        <c:shape val="box"/>
        <c:axId val="140461952"/>
        <c:axId val="140483584"/>
        <c:axId val="0"/>
      </c:bar3DChart>
      <c:catAx>
        <c:axId val="14046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336" b="1" i="0" u="none" strike="noStrike" baseline="0">
                    <a:solidFill>
                      <a:schemeClr val="tx1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th-TH"/>
                  <a:t>ต่อแสนประชากร</a:t>
                </a:r>
              </a:p>
            </c:rich>
          </c:tx>
          <c:layout>
            <c:manualLayout>
              <c:xMode val="edge"/>
              <c:yMode val="edge"/>
              <c:x val="2.3876404494382018E-2"/>
              <c:y val="8.6455331412103754E-3"/>
            </c:manualLayout>
          </c:layout>
          <c:spPr>
            <a:noFill/>
            <a:ln w="33931">
              <a:noFill/>
            </a:ln>
          </c:spPr>
        </c:title>
        <c:numFmt formatCode="General" sourceLinked="1"/>
        <c:tickLblPos val="low"/>
        <c:spPr>
          <a:ln w="42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Tw Cen MT"/>
                <a:ea typeface="Tw Cen MT"/>
                <a:cs typeface="Tw Cen MT"/>
              </a:defRPr>
            </a:pPr>
            <a:endParaRPr lang="th-TH"/>
          </a:p>
        </c:txPr>
        <c:crossAx val="140483584"/>
        <c:crosses val="autoZero"/>
        <c:auto val="1"/>
        <c:lblAlgn val="ctr"/>
        <c:lblOffset val="100"/>
        <c:tickLblSkip val="1"/>
        <c:tickMarkSkip val="1"/>
      </c:catAx>
      <c:valAx>
        <c:axId val="140483584"/>
        <c:scaling>
          <c:orientation val="minMax"/>
        </c:scaling>
        <c:axPos val="l"/>
        <c:majorGridlines>
          <c:spPr>
            <a:ln w="424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Tw Cen MT"/>
                <a:ea typeface="Tw Cen MT"/>
                <a:cs typeface="Tw Cen MT"/>
              </a:defRPr>
            </a:pPr>
            <a:endParaRPr lang="th-TH"/>
          </a:p>
        </c:txPr>
        <c:crossAx val="140461952"/>
        <c:crosses val="autoZero"/>
        <c:crossBetween val="between"/>
      </c:valAx>
      <c:spPr>
        <a:noFill/>
        <a:ln w="33931">
          <a:noFill/>
        </a:ln>
      </c:spPr>
    </c:plotArea>
    <c:legend>
      <c:legendPos val="r"/>
      <c:layout>
        <c:manualLayout>
          <c:xMode val="edge"/>
          <c:yMode val="edge"/>
          <c:x val="0.8103932584269663"/>
          <c:y val="0.36887608069164279"/>
          <c:w val="0.18398876404494385"/>
          <c:h val="0.25360230547550433"/>
        </c:manualLayout>
      </c:layout>
      <c:spPr>
        <a:noFill/>
        <a:ln w="4241">
          <a:solidFill>
            <a:schemeClr val="tx1"/>
          </a:solidFill>
          <a:prstDash val="solid"/>
        </a:ln>
      </c:spPr>
      <c:txPr>
        <a:bodyPr/>
        <a:lstStyle/>
        <a:p>
          <a:pPr>
            <a:defRPr sz="1844" b="1" i="0" u="none" strike="noStrike" baseline="0">
              <a:solidFill>
                <a:schemeClr val="tx1"/>
              </a:solidFill>
              <a:latin typeface="Tw Cen MT"/>
              <a:ea typeface="Tw Cen MT"/>
              <a:cs typeface="Tw Cen MT"/>
            </a:defRPr>
          </a:pPr>
          <a:endParaRPr lang="th-TH"/>
        </a:p>
      </c:txPr>
    </c:legend>
    <c:plotVisOnly val="1"/>
    <c:dispBlanksAs val="gap"/>
  </c:chart>
  <c:spPr>
    <a:solidFill>
      <a:srgbClr val="CCFFFF"/>
    </a:solidFill>
    <a:ln>
      <a:noFill/>
    </a:ln>
  </c:spPr>
  <c:txPr>
    <a:bodyPr/>
    <a:lstStyle/>
    <a:p>
      <a:pPr>
        <a:defRPr sz="2004" b="1" i="0" u="none" strike="noStrike" baseline="0">
          <a:solidFill>
            <a:schemeClr val="tx1"/>
          </a:solidFill>
          <a:latin typeface="Tw Cen MT"/>
          <a:ea typeface="Tw Cen MT"/>
          <a:cs typeface="Tw Cen MT"/>
        </a:defRPr>
      </a:pPr>
      <a:endParaRPr lang="th-TH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5504B1C-2F4D-49BF-B924-E74A4AD54AC8}" type="datetimeFigureOut">
              <a:rPr lang="ru-RU"/>
              <a:pPr/>
              <a:t>05.07.2012</a:t>
            </a:fld>
            <a:endParaRPr 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2930763-D2CD-4215-AD28-32D309D246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th-T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th-TH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th-TH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93210BAE-BAAB-47FA-B024-43DF41B924DC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A90C17-6435-4798-A3F7-5106BE9025FD}" type="slidenum">
              <a:rPr lang="en-US"/>
              <a:pPr/>
              <a:t>36</a:t>
            </a:fld>
            <a:endParaRPr lang="th-TH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E085A1F0-1181-45A4-A8CB-4520F06D43A3}" type="slidenum">
              <a:rPr lang="en-US" sz="1200">
                <a:cs typeface="Angsana New" pitchFamily="18" charset="-34"/>
              </a:rPr>
              <a:pPr algn="r" defTabSz="931863"/>
              <a:t>36</a:t>
            </a:fld>
            <a:endParaRPr lang="th-TH" sz="120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7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3EAEBA-2AE1-401D-8665-319F4BD568AC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0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C0695B-3355-4BC3-B747-122744AB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5D86-8939-49E4-A4F4-D82C17B36E7F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9D15-5B97-4143-83A6-86E741F1C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B0504-09C0-4AB4-B6DE-06D8472735D3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EBA0-48B8-46EA-B30C-8FA739B63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EAEBA-2AE1-401D-8665-319F4BD568AC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C0695B-3355-4BC3-B747-122744AB6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5207C2-D005-4D9C-95BB-AF53DD48FF5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9DD767-BB8E-49B5-89BA-FF0B57458B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รูปแบบอิสระ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รูปแบบอิสระ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รูปแบบอิสระ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รูปแบบอิสร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รูปแบบอิสร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รูปแบบอิสร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รูปแบบอิสร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รูปแบบอิสร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รูปแบบอิสร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รูปแบบอิสร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รูปแบบอิสร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รูปแบบอิสระ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รูปแบบอิสระ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รูปแบบอิสร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D2B5F4-4CF7-4CD2-96C2-632F261AC031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21042E-9A00-4373-8B9B-A459331932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32555-5346-4E69-8CEB-71B637CF4EC8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C3D014-C5B1-49DB-BE15-AB0ED6A37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C454B5-C56E-4C07-8D5A-BB5057AD91D9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5A9E35-0B44-4C8E-A5AC-8F25882EC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EF17C0-FA0E-49FD-BABF-FF298130D7A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FC24CA-6332-4394-9485-48DA05152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2E86B2-8FE6-4A8C-B293-56ECA29C5A90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73CDA7-2C41-4BF6-9B2F-2CE01797A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9502F0-A980-46D9-A47E-518F90AD626B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63B187-B9C5-4C75-82A9-302641ECB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07C2-D005-4D9C-95BB-AF53DD48FF54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9DD767-BB8E-49B5-89BA-FF0B57458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กลุ่ม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14" name="กลุ่ม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ตัวเชื่อมต่อตรง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050DB25C-705B-4723-81F4-48A54AF21A6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39274225-7E04-4086-AAF0-E5913901D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895D86-8939-49E4-A4F4-D82C17B36E7F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BE9D15-5B97-4143-83A6-86E741F1C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9B0504-09C0-4AB4-B6DE-06D8472735D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5BEBA0-48B8-46EA-B30C-8FA739B63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ยึด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EAEBA-2AE1-401D-8665-319F4BD568AC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2" name="ตัวยึด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8C0695B-3355-4BC3-B747-122744AB6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ยึด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207C2-D005-4D9C-95BB-AF53DD48FF5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F9DD767-BB8E-49B5-89BA-FF0B57458B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ข้อความ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2B5F4-4CF7-4CD2-96C2-632F261AC031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1042E-9A00-4373-8B9B-A459331932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32555-5346-4E69-8CEB-71B637CF4EC8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3D014-C5B1-49DB-BE15-AB0ED6A37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ยึดข้อความ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8" name="ตัวยึดเนื้อหา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454B5-C56E-4C07-8D5A-BB5057AD91D9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5A9E35-0B44-4C8E-A5AC-8F25882EC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F17C0-FA0E-49FD-BABF-FF298130D7A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C24CA-6332-4394-9485-48DA05152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E86B2-8FE6-4A8C-B293-56ECA29C5A90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24" name="ตัวยึด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3CDA7-2C41-4BF6-9B2F-2CE01797A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7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B5F4-4CF7-4CD2-96C2-632F261AC031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8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21042E-9A00-4373-8B9B-A45933193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เนื้อหา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502F0-A980-46D9-A47E-518F90AD626B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29" name="ตัวยึด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3B187-B9C5-4C75-82A9-302641ECB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DB25C-705B-4723-81F4-48A54AF21A6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ตัวยึด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4225-7E04-4086-AAF0-E5913901D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ยึดข้อความ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95D86-8939-49E4-A4F4-D82C17B36E7F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E9D15-5B97-4143-83A6-86E741F1C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B0504-09C0-4AB4-B6DE-06D8472735D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BEBA0-48B8-46EA-B30C-8FA739B63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3EAEBA-2AE1-401D-8665-319F4BD568AC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C0695B-3355-4BC3-B747-122744AB6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5207C2-D005-4D9C-95BB-AF53DD48FF5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9DD767-BB8E-49B5-89BA-FF0B57458B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D2B5F4-4CF7-4CD2-96C2-632F261AC031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21042E-9A00-4373-8B9B-A459331932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32555-5346-4E69-8CEB-71B637CF4EC8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C3D014-C5B1-49DB-BE15-AB0ED6A37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C454B5-C56E-4C07-8D5A-BB5057AD91D9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5A9E35-0B44-4C8E-A5AC-8F25882EC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EF17C0-FA0E-49FD-BABF-FF298130D7A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FC24CA-6332-4394-9485-48DA05152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332555-5346-4E69-8CEB-71B637CF4EC8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หมายเลขภาพนิ่ง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3D014-C5B1-49DB-BE15-AB0ED6A37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ตัวยึดท้ายกระดา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2E86B2-8FE6-4A8C-B293-56ECA29C5A90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73CDA7-2C41-4BF6-9B2F-2CE01797A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719502F0-A980-46D9-A47E-518F90AD626B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63B187-B9C5-4C75-82A9-302641ECB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0DB25C-705B-4723-81F4-48A54AF21A6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274225-7E04-4086-AAF0-E5913901D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895D86-8939-49E4-A4F4-D82C17B36E7F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BE9D15-5B97-4143-83A6-86E741F1C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9B0504-09C0-4AB4-B6DE-06D8472735D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5BEBA0-48B8-46EA-B30C-8FA739B63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EAEBA-2AE1-401D-8665-319F4BD568AC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0695B-3355-4BC3-B747-122744AB6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207C2-D005-4D9C-95BB-AF53DD48FF5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DD767-BB8E-49B5-89BA-FF0B57458B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2B5F4-4CF7-4CD2-96C2-632F261AC031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2621042E-9A00-4373-8B9B-A459331932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32555-5346-4E69-8CEB-71B637CF4EC8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3D014-C5B1-49DB-BE15-AB0ED6A37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454B5-C56E-4C07-8D5A-BB5057AD91D9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9E35-0B44-4C8E-A5AC-8F25882EC2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C454B5-C56E-4C07-8D5A-BB5057AD91D9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8" name="ตัวยึดหมายเลขภาพนิ่ง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5A9E35-0B44-4C8E-A5AC-8F25882EC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F17C0-FA0E-49FD-BABF-FF298130D7A4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C24CA-6332-4394-9485-48DA05152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E86B2-8FE6-4A8C-B293-56ECA29C5A90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3CDA7-2C41-4BF6-9B2F-2CE01797AD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502F0-A980-46D9-A47E-518F90AD626B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3B187-B9C5-4C75-82A9-302641ECB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DB25C-705B-4723-81F4-48A54AF21A6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4225-7E04-4086-AAF0-E5913901D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895D86-8939-49E4-A4F4-D82C17B36E7F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E9D15-5B97-4143-83A6-86E741F1C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B0504-09C0-4AB4-B6DE-06D8472735D3}" type="datetimeFigureOut">
              <a:rPr lang="en-US" smtClean="0"/>
              <a:pPr>
                <a:defRPr/>
              </a:pPr>
              <a:t>7/5/2012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BEBA0-48B8-46EA-B30C-8FA739B635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17C0-FA0E-49FD-BABF-FF298130D7A4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FC24CA-6332-4394-9485-48DA05152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86B2-8FE6-4A8C-B293-56ECA29C5A90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773CDA7-2C41-4BF6-9B2F-2CE01797A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02F0-A980-46D9-A47E-518F90AD626B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63B187-B9C5-4C75-82A9-302641EC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0DB25C-705B-4723-81F4-48A54AF21A63}" type="datetimeFigureOut">
              <a:rPr lang="en-US"/>
              <a:pPr>
                <a:defRPr/>
              </a:pPr>
              <a:t>7/5/2012</a:t>
            </a:fld>
            <a:endParaRPr lang="en-US"/>
          </a:p>
        </p:txBody>
      </p:sp>
      <p:sp>
        <p:nvSpPr>
          <p:cNvPr id="10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39274225-7E04-4086-AAF0-E5913901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://www.powerpointstyles.com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ยึดชื่อเรื่อง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2051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85D3D3-8467-47BD-B2E6-4D90C3005D30}" type="datetimeFigureOut">
              <a:rPr lang="en-US"/>
              <a:pPr>
                <a:defRPr/>
              </a:pPr>
              <a:t>7/5/2012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EA04F3-D025-4AEC-BF03-5FDEF2C94DA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2059" name="Picture 29" descr="vcx fsd jfiez az if s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E8302"/>
                </a:solidFill>
              </a:rPr>
              <a:t>Page </a:t>
            </a:r>
            <a:fld id="{84F1981D-7229-46F1-9475-8882EEC34F81}" type="slidenum">
              <a:rPr lang="fr-FR" b="1">
                <a:solidFill>
                  <a:srgbClr val="FE8302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085D3D3-8467-47BD-B2E6-4D90C3005D30}" type="datetimeFigureOut">
              <a:rPr lang="en-US" smtClean="0"/>
              <a:pPr>
                <a:defRPr/>
              </a:pPr>
              <a:t>7/5/2012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EA04F3-D025-4AEC-BF03-5FDEF2C94DA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9" name="Picture 29" descr="vcx fsd jfiez az if s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E8302"/>
                </a:solidFill>
              </a:rPr>
              <a:t>Page </a:t>
            </a:r>
            <a:fld id="{84F1981D-7229-46F1-9475-8882EEC34F81}" type="slidenum">
              <a:rPr lang="fr-FR" b="1">
                <a:solidFill>
                  <a:srgbClr val="FE8302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ตัวยึดข้อความ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วันที่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85D3D3-8467-47BD-B2E6-4D90C3005D30}" type="datetimeFigureOut">
              <a:rPr lang="en-US" smtClean="0"/>
              <a:pPr>
                <a:defRPr/>
              </a:pPr>
              <a:t>7/5/2012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3EA04F3-D025-4AEC-BF03-5FDEF2C94DA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ตัวยึดชื่อเรื่อง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4" name="Picture 29" descr="vcx fsd jfiez az if s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E8302"/>
                </a:solidFill>
              </a:rPr>
              <a:t>Page </a:t>
            </a:r>
            <a:fld id="{84F1981D-7229-46F1-9475-8882EEC34F81}" type="slidenum">
              <a:rPr lang="fr-FR" b="1">
                <a:solidFill>
                  <a:srgbClr val="FE8302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85D3D3-8467-47BD-B2E6-4D90C3005D30}" type="datetimeFigureOut">
              <a:rPr lang="en-US" smtClean="0"/>
              <a:pPr>
                <a:defRPr/>
              </a:pPr>
              <a:t>7/5/2012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EA04F3-D025-4AEC-BF03-5FDEF2C94DA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4"/>
              </a:rPr>
              <a:t>Free Powerpoint Templates</a:t>
            </a:r>
            <a:endParaRPr lang="fr-FR"/>
          </a:p>
        </p:txBody>
      </p:sp>
      <p:pic>
        <p:nvPicPr>
          <p:cNvPr id="16" name="Picture 29" descr="vcx fsd jfiez az if sd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E8302"/>
                </a:solidFill>
              </a:rPr>
              <a:t>Page </a:t>
            </a:r>
            <a:fld id="{84F1981D-7229-46F1-9475-8882EEC34F81}" type="slidenum">
              <a:rPr lang="fr-FR" b="1">
                <a:solidFill>
                  <a:srgbClr val="FE8302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085D3D3-8467-47BD-B2E6-4D90C3005D30}" type="datetimeFigureOut">
              <a:rPr lang="en-US" smtClean="0"/>
              <a:pPr>
                <a:defRPr/>
              </a:pPr>
              <a:t>7/5/2012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3EA04F3-D025-4AEC-BF03-5FDEF2C94DAA}" type="slidenum">
              <a:rPr lang="en-US" smtClean="0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8" name="Picture 29" descr="vcx fsd jfiez az if s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E8302"/>
                </a:solidFill>
              </a:rPr>
              <a:t>Page </a:t>
            </a:r>
            <a:fld id="{84F1981D-7229-46F1-9475-8882EEC34F81}" type="slidenum">
              <a:rPr lang="fr-FR" b="1">
                <a:solidFill>
                  <a:srgbClr val="FE8302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FE830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Users\Chomphuphan\Desktop\100_0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169275" cy="544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3000364" y="500042"/>
            <a:ext cx="39020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 smtClean="0">
                <a:solidFill>
                  <a:srgbClr val="FF33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ยินดีต้อนรับ</a:t>
            </a:r>
            <a:endParaRPr lang="th-TH" sz="8800" dirty="0">
              <a:solidFill>
                <a:srgbClr val="FF33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2000240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ทีมนิเทศงานจากสำนักงานสาธารณสุขจังหวัดสกลนคร </a:t>
            </a:r>
            <a:endParaRPr lang="en-US" sz="6600" b="1" cap="all" dirty="0" smtClean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Angsana New" pitchFamily="18" charset="-34"/>
            </a:endParaRPr>
          </a:p>
          <a:p>
            <a:pPr algn="ctr"/>
            <a:r>
              <a:rPr lang="th-TH" sz="6600" b="1" cap="all" dirty="0" smtClean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ด้วยความยินดียิ่ง</a:t>
            </a:r>
            <a:endParaRPr lang="th-TH" sz="6600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15399" y="6150114"/>
            <a:ext cx="5530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โรงพยาบาลส่งเสริมสุขภาพตำบลกกปลาซิว</a:t>
            </a:r>
            <a:endParaRPr lang="th-TH" sz="3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3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1" name="Rectangle 1"/>
          <p:cNvSpPr>
            <a:spLocks noChangeArrowheads="1"/>
          </p:cNvSpPr>
          <p:nvPr/>
        </p:nvSpPr>
        <p:spPr bwMode="auto">
          <a:xfrm>
            <a:off x="928662" y="0"/>
            <a:ext cx="727392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โรคของผู้ป่วยนอกที่มีความสำคัญ </a:t>
            </a:r>
            <a:r>
              <a:rPr lang="en-US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อันดับ</a:t>
            </a:r>
            <a:r>
              <a:rPr lang="th-TH" sz="36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แรก</a:t>
            </a:r>
          </a:p>
          <a:p>
            <a:pPr algn="ctr"/>
            <a:r>
              <a:rPr lang="th-TH" sz="36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ต.ค. </a:t>
            </a:r>
            <a:r>
              <a:rPr lang="en-US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2554 – </a:t>
            </a:r>
            <a:r>
              <a:rPr lang="en-US" sz="36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3600" b="1" dirty="0" err="1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มิ.ย</a:t>
            </a:r>
            <a:r>
              <a:rPr lang="th-TH" sz="36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2555</a:t>
            </a:r>
            <a:r>
              <a:rPr lang="th-TH" sz="36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graphicFrame>
        <p:nvGraphicFramePr>
          <p:cNvPr id="6" name="Object 44"/>
          <p:cNvGraphicFramePr>
            <a:graphicFrameLocks noChangeAspect="1"/>
          </p:cNvGraphicFramePr>
          <p:nvPr/>
        </p:nvGraphicFramePr>
        <p:xfrm>
          <a:off x="465138" y="1233488"/>
          <a:ext cx="8083550" cy="404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45"/>
          <p:cNvGraphicFramePr>
            <a:graphicFrameLocks noChangeAspect="1"/>
          </p:cNvGraphicFramePr>
          <p:nvPr/>
        </p:nvGraphicFramePr>
        <p:xfrm>
          <a:off x="357158" y="1268413"/>
          <a:ext cx="8786842" cy="537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5" name="Rectangle 1"/>
          <p:cNvSpPr>
            <a:spLocks noChangeArrowheads="1"/>
          </p:cNvSpPr>
          <p:nvPr/>
        </p:nvSpPr>
        <p:spPr bwMode="auto">
          <a:xfrm>
            <a:off x="571473" y="258763"/>
            <a:ext cx="8215370" cy="1877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h-TH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โรคของผู้ป่วยที่ต้องเฝ้าระวัง  3 </a:t>
            </a:r>
            <a:r>
              <a:rPr lang="en-US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อันดับ</a:t>
            </a:r>
            <a:r>
              <a:rPr lang="th-TH" sz="44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แรก</a:t>
            </a:r>
          </a:p>
          <a:p>
            <a:pPr algn="ctr"/>
            <a:r>
              <a:rPr lang="th-TH" sz="44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ต.ค. </a:t>
            </a:r>
            <a:r>
              <a:rPr lang="en-US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2554 – </a:t>
            </a:r>
            <a:r>
              <a:rPr lang="en-US" sz="44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30 </a:t>
            </a:r>
            <a:r>
              <a:rPr lang="th-TH" sz="4400" b="1" dirty="0" err="1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มิ.ย</a:t>
            </a:r>
            <a:r>
              <a:rPr lang="en-US" sz="44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400" b="1" dirty="0" smtClean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2555</a:t>
            </a:r>
            <a:r>
              <a:rPr lang="th-TH" sz="4400" b="1" dirty="0">
                <a:solidFill>
                  <a:srgbClr val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  <a:p>
            <a:pPr eaLnBrk="0" hangingPunct="0"/>
            <a:endParaRPr lang="en-US" sz="2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Object 35"/>
          <p:cNvGraphicFramePr>
            <a:graphicFrameLocks noChangeAspect="1"/>
          </p:cNvGraphicFramePr>
          <p:nvPr/>
        </p:nvGraphicFramePr>
        <p:xfrm>
          <a:off x="357158" y="1989138"/>
          <a:ext cx="8572560" cy="465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>
          <a:xfrm>
            <a:off x="0" y="1989138"/>
            <a:ext cx="9144000" cy="2376487"/>
          </a:xfrm>
          <a:solidFill>
            <a:srgbClr val="0033CC"/>
          </a:solidFill>
        </p:spPr>
        <p:txBody>
          <a:bodyPr/>
          <a:lstStyle/>
          <a:p>
            <a:pPr algn="ctr" fontAlgn="b">
              <a:spcBef>
                <a:spcPct val="0"/>
              </a:spcBef>
              <a:buClrTx/>
              <a:buSzTx/>
              <a:buFontTx/>
              <a:buNone/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ผลการดำเนินการ</a:t>
            </a:r>
          </a:p>
          <a:p>
            <a:pPr algn="ctr" fontAlgn="b">
              <a:spcBef>
                <a:spcPct val="0"/>
              </a:spcBef>
              <a:buClrTx/>
              <a:buSzTx/>
              <a:buFontTx/>
              <a:buNone/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ตามคำรับรองปฏิบัติราชการจังหวัด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สกลนคร</a:t>
            </a:r>
          </a:p>
          <a:p>
            <a:pPr algn="ctr" fontAlgn="b">
              <a:spcBef>
                <a:spcPct val="0"/>
              </a:spcBef>
              <a:buClrTx/>
              <a:buSzTx/>
              <a:buFontTx/>
              <a:buNone/>
            </a:pP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 			    ปีงบประมาณ  2555	</a:t>
            </a:r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algn="ctr" fontAlgn="b">
              <a:spcBef>
                <a:spcPct val="0"/>
              </a:spcBef>
              <a:buClrTx/>
              <a:buSzTx/>
              <a:buFontTx/>
              <a:buNone/>
            </a:pPr>
            <a:r>
              <a:rPr lang="th-TH" sz="3200" b="1" dirty="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46338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4286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ผลการปฏิบัติราชการตามตัวชี้วัดคำรับรองปฏิบัติราชการ ปี </a:t>
            </a:r>
            <a:r>
              <a:rPr lang="en-US" sz="40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2554</a:t>
            </a:r>
            <a:endParaRPr lang="en-US" sz="40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74" y="2000240"/>
            <a:ext cx="9072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ตัวชี้วัดตามคำรับรองปฏิบัติราชการ ปี  </a:t>
            </a:r>
            <a:r>
              <a:rPr lang="en-US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2555  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	ของ  รพ</a:t>
            </a:r>
            <a:r>
              <a:rPr lang="en-US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สต</a:t>
            </a:r>
            <a:r>
              <a:rPr lang="en-US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บ้า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นกกปลาซิว 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มีทั้งหมด  </a:t>
            </a:r>
            <a:r>
              <a:rPr lang="en-US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15  </a:t>
            </a:r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ข้อ  </a:t>
            </a:r>
          </a:p>
          <a:p>
            <a:r>
              <a:rPr lang="th-TH" sz="4800" b="1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	</a:t>
            </a:r>
          </a:p>
          <a:p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         ผ่านเกณฑ์ทั้งหมด  </a:t>
            </a:r>
            <a:r>
              <a:rPr lang="en-US" sz="7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15 </a:t>
            </a:r>
            <a:r>
              <a:rPr lang="th-TH" sz="7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ข้อ</a:t>
            </a:r>
            <a:endParaRPr lang="en-US" sz="4800" b="1" dirty="0">
              <a:ln w="10541" cmpd="sng">
                <a:noFill/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857892"/>
            <a:ext cx="9144000" cy="1000108"/>
          </a:xfrm>
          <a:prstGeom prst="rect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โรงพยาบาลส่งเสริมสุขภาพตำบลบ้า</a:t>
            </a:r>
            <a:r>
              <a:rPr lang="th-TH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นกกปลาซิว</a:t>
            </a:r>
            <a:endParaRPr lang="en-US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571472" y="4071942"/>
            <a:ext cx="1571636" cy="1357322"/>
          </a:xfrm>
          <a:prstGeom prst="rightArrow">
            <a:avLst/>
          </a:prstGeom>
          <a:solidFill>
            <a:srgbClr val="FFC000"/>
          </a:solidFill>
          <a:ln w="76200">
            <a:solidFill>
              <a:srgbClr val="FF33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/>
          </p:cNvSpPr>
          <p:nvPr>
            <p:ph type="title" idx="4294967295"/>
          </p:nvPr>
        </p:nvSpPr>
        <p:spPr>
          <a:xfrm>
            <a:off x="214313" y="1571625"/>
            <a:ext cx="8929687" cy="3071813"/>
          </a:xfrm>
          <a:solidFill>
            <a:srgbClr val="99FF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</p:spPr>
        <p:txBody>
          <a:bodyPr>
            <a:flatTx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ผล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การดำเนินการตามคำรับรองปฏิบัติ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ราชการ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สกลนคร   ปีงบประมาณ 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255</a:t>
            </a:r>
            <a:r>
              <a:rPr lang="en-US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5</a:t>
            </a:r>
            <a:br>
              <a:rPr lang="en-US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อำเภอท้าทาย  ทั้ง 5 ชุดกิจกรรม 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                  (</a:t>
            </a:r>
            <a:r>
              <a:rPr lang="th-TH" sz="4000" b="1" dirty="0" smtClean="0">
                <a:solidFill>
                  <a:srgbClr val="FFFF00"/>
                </a:solidFill>
                <a:effectLst/>
                <a:latin typeface="TH SarabunPSK" pitchFamily="34" charset="-34"/>
                <a:cs typeface="TH SarabunPSK" pitchFamily="34" charset="-34"/>
              </a:rPr>
              <a:t>ที่มีการดำเนินงานใน รพ.สต.)</a:t>
            </a:r>
            <a:r>
              <a:rPr lang="th-TH" sz="4000" b="1" dirty="0" smtClean="0">
                <a:solidFill>
                  <a:srgbClr val="00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000" b="1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404813"/>
            <a:ext cx="8153400" cy="990600"/>
          </a:xfrm>
          <a:solidFill>
            <a:srgbClr val="FF0000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>
            <a:flatTx/>
          </a:bodyPr>
          <a:lstStyle/>
          <a:p>
            <a:r>
              <a:rPr lang="th-TH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ชุดกิจกรรมสุขภาพดีวิถีไทย  สู่ตำบลจัดการสุขภาพ</a:t>
            </a:r>
            <a:r>
              <a:rPr lang="ru-RU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w Cen MT" pitchFamily="34" charset="0"/>
              </a:rPr>
              <a:t> </a:t>
            </a: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>
          <a:xfrm>
            <a:off x="285720" y="1714488"/>
            <a:ext cx="8153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>
              <a:buFont typeface="Wingdings" pitchFamily="2" charset="2"/>
              <a:buNone/>
            </a:pPr>
            <a:r>
              <a:rPr lang="th-TH" sz="2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ตัวชี้วัดที่ไม่ผ่านเกณฑ์ได้แก่</a:t>
            </a:r>
          </a:p>
          <a:p>
            <a:pPr>
              <a:buFont typeface="Wingdings" pitchFamily="2" charset="2"/>
              <a:buNone/>
            </a:pPr>
            <a:r>
              <a:rPr lang="th-TH" sz="2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1.ตัวชี้วัดหมู่บ้านจัดการสุขภาพดี </a:t>
            </a:r>
            <a:endParaRPr lang="th-TH" sz="2400" b="1" u="sng" dirty="0" smtClean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sz="2400" b="1" u="sng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ตัวชี้วัดที่ไม่ผ่านเกณฑ์ข้อ 8</a:t>
            </a:r>
            <a:r>
              <a:rPr lang="th-TH" sz="2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อัตราการปฏิบัติการของโรคเรื้อรังสำคัญไม่เกินเกณฑ์มาตรฐาน</a:t>
            </a:r>
          </a:p>
          <a:p>
            <a:r>
              <a:rPr lang="th-TH" sz="2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8.1 ผู้ป่วยเบาหวานน้อยกว่าร้อยละ 5 ผลงานไม่ผ่านเกณฑ์ ร้อยละ12.50</a:t>
            </a:r>
          </a:p>
          <a:p>
            <a:r>
              <a:rPr lang="th-TH" sz="2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ปัญหาและอุปสรรค</a:t>
            </a:r>
          </a:p>
          <a:p>
            <a:pPr lvl="1">
              <a:buFont typeface="Wingdings 2" pitchFamily="18" charset="2"/>
              <a:buNone/>
            </a:pPr>
            <a:r>
              <a:rPr lang="th-TH" sz="2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เนื่องจากตอนที่รณรงค์ออกคัดกรองตามหมู่บ้าน เป็นช่วงฤดูเก็บเกี่ยว ทำให้ประชากรในพื้นที่ไม่ค่อย</a:t>
            </a:r>
          </a:p>
          <a:p>
            <a:pPr lvl="1">
              <a:buFont typeface="Wingdings 2" pitchFamily="18" charset="2"/>
              <a:buNone/>
            </a:pPr>
            <a:r>
              <a:rPr lang="th-TH" sz="20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ให้ความร่วมมือมาคัดกรองเบาหวาน</a:t>
            </a:r>
          </a:p>
          <a:p>
            <a:r>
              <a:rPr lang="th-TH" sz="2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 </a:t>
            </a:r>
          </a:p>
          <a:p>
            <a:pPr>
              <a:buFont typeface="Wingdings" pitchFamily="2" charset="2"/>
              <a:buNone/>
            </a:pPr>
            <a:r>
              <a:rPr lang="th-TH" sz="2400" b="1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รณรงค์และพยายามให้สุขศึกษาเพื่อสร้างความตระหนักถึงอันตรายของโรคเรื้อรังที่ควรหาให้พบและป้องกันกลุ่มเสี่ยงที่จะเกิดขึ้น</a:t>
            </a:r>
            <a:endParaRPr lang="ru-RU" sz="2400" b="1" dirty="0" smtClean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531225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r>
              <a:rPr lang="th-TH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8.2 ผู้ป่วยโรคความดันโลหิตสูงรายใหม่ น้อยกว่าร้อยละ 5  ผลงานไม่ผ่านเกณฑ์ ร้อยละ12.50</a:t>
            </a:r>
          </a:p>
          <a:p>
            <a:r>
              <a:rPr lang="th-TH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ปัญหาอุปสรรค</a:t>
            </a:r>
          </a:p>
          <a:p>
            <a:r>
              <a:rPr lang="th-TH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- ไม่มี</a:t>
            </a:r>
          </a:p>
          <a:p>
            <a:r>
              <a:rPr lang="th-TH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</a:t>
            </a:r>
          </a:p>
          <a:p>
            <a:r>
              <a:rPr lang="th-TH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หากลุ่มเสี่ยงผู้ที่มีแนวโน้มที่จะเป็นโรคความดันโลหิตสูง เข้าค่ายปรับเปลี่ยนพฤติกรรม เพื่อจะได้ป้องกันก่อนเกิดโรคความดันโลหิตสูงที่จะเกิดขึ้น</a:t>
            </a:r>
            <a:r>
              <a:rPr lang="th-TH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2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</a:endParaRPr>
          </a:p>
        </p:txBody>
      </p:sp>
      <p:sp>
        <p:nvSpPr>
          <p:cNvPr id="109572" name="Rectangle 4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153400" cy="990600"/>
          </a:xfrm>
          <a:noFill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>
            <a:flatTx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/>
                <a:cs typeface="Angsana New" pitchFamily="18" charset="-34"/>
              </a:rPr>
              <a:t>    ชุด</a:t>
            </a:r>
            <a:r>
              <a:rPr lang="th-TH" sz="4000" b="1" dirty="0" smtClean="0">
                <a:solidFill>
                  <a:srgbClr val="002060"/>
                </a:solidFill>
                <a:effectLst/>
                <a:cs typeface="Angsana New" pitchFamily="18" charset="-34"/>
              </a:rPr>
              <a:t>กิจกรรมสุขภาพดีวิถีไทย  สู่ตำบลจัดการสุขภาพ(ต่อ)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/>
          </p:cNvSpPr>
          <p:nvPr>
            <p:ph type="body" idx="4294967295"/>
          </p:nvPr>
        </p:nvSpPr>
        <p:spPr>
          <a:xfrm>
            <a:off x="500034" y="1600200"/>
            <a:ext cx="8429683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ตัวชี้วัดที่ไม่ผ่านเกณฑ์ ได้แก่</a:t>
            </a:r>
            <a:endParaRPr lang="th-TH" b="1" u="sng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b="1" u="sng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คัวชี้วัดที่ 21</a:t>
            </a:r>
            <a:r>
              <a:rPr lang="th-TH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ร้อยละของ </a:t>
            </a:r>
            <a:r>
              <a:rPr lang="th-TH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ผ่านเกณฑ์ด้านกระบวนเมืองน่าอยู่ด้านสุขภาพ 5 ด้าน ผลงาน ร้อยละ 0 </a:t>
            </a:r>
            <a:endParaRPr lang="th-TH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ปัญหาและอุปสรรค</a:t>
            </a:r>
            <a:endParaRPr lang="th-TH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ขาดผู้รับผิดชอบหลักในการประสานงานกระบวนการเมืองน่าอยู่  </a:t>
            </a:r>
            <a:endParaRPr lang="th-TH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</a:t>
            </a:r>
            <a:endParaRPr lang="th-TH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มอบหมายงานผู้รับผิดชอบหลักและประสานงานกับ </a:t>
            </a:r>
            <a:r>
              <a:rPr lang="th-TH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เพื่อดำเนินงานให้ผ่านเกณฑ์และกำลังเข้าสู้แผนพัฒนาต่อไป</a:t>
            </a:r>
            <a:endParaRPr lang="ru-RU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110596" name="Rectangle 4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153400" cy="990600"/>
          </a:xfrm>
          <a:solidFill>
            <a:srgbClr val="FFFF00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ชุดกิจกรรมเมืองน่าอยู่</a:t>
            </a:r>
            <a:endParaRPr lang="ru-RU" sz="6000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w Cen M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/>
          </p:cNvSpPr>
          <p:nvPr>
            <p:ph type="body" idx="4294967295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u="sng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 23</a:t>
            </a:r>
            <a:r>
              <a:rPr lang="th-TH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ร้อยละ60ของ </a:t>
            </a:r>
            <a:r>
              <a:rPr lang="th-TH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ผ่านเกณฑ์การประเมินรับรอง สถานที่ทำงานน่าอยู่ น่าทำงานระดับดี/ดีมาก  ผลงานร้อยละ 0 </a:t>
            </a:r>
            <a:endParaRPr lang="th-TH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ปัญหาและอุปสรรค </a:t>
            </a:r>
            <a:endParaRPr lang="th-TH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	ผลงานที่ไม่ผ่านเกณฑ์เนื่องจากมีปัญหาด้านโครงสร้างของหน่วยงาน   ซึ่ง</a:t>
            </a:r>
            <a:r>
              <a:rPr lang="th-TH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ได้บรรจุเข้าไว้ในแผนพัฒนาต่อไป</a:t>
            </a:r>
            <a:endParaRPr lang="th-TH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</a:t>
            </a:r>
            <a:endParaRPr lang="en-US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en-US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	</a:t>
            </a:r>
            <a:r>
              <a:rPr lang="th-TH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ได้เข้าแผนพัฒนาด้านโครงสร้างของหน่วยงานไว้แล้ว</a:t>
            </a:r>
            <a:endParaRPr lang="th-TH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	</a:t>
            </a:r>
            <a:endParaRPr lang="ru-RU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111620" name="Rectangle 4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153400" cy="990600"/>
          </a:xfrm>
          <a:solidFill>
            <a:srgbClr val="CCFFCC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ชุดกิจกรรมเมืองน่าอยู่ (ต่อ)</a:t>
            </a:r>
            <a:endParaRPr lang="ru-RU" sz="6000" b="1" dirty="0" smtClean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Tw Cen MT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268413"/>
            <a:ext cx="8153400" cy="55895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th-TH" sz="2500" b="1" u="sng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 24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ร้อยละ 70 ของ </a:t>
            </a:r>
            <a:r>
              <a:rPr lang="th-TH" sz="25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มีส้วมสาธารณะมาตรฐาน </a:t>
            </a:r>
            <a:r>
              <a:rPr lang="en-US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HAS                                                                        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           </a:t>
            </a:r>
          </a:p>
          <a:p>
            <a:pPr>
              <a:lnSpc>
                <a:spcPct val="80000"/>
              </a:lnSpc>
            </a:pP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                    ผลงานร้อยละ 0</a:t>
            </a:r>
            <a:endParaRPr lang="th-TH" sz="25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ปัญหาและอุปสรรค</a:t>
            </a:r>
            <a:endParaRPr lang="th-TH" sz="25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ในช่วงที่ผ่านมาสำนักงานของ</a:t>
            </a:r>
            <a:r>
              <a:rPr lang="th-TH" sz="25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อยู่ในช่วงระหว่างดำเนินการก่อสร้างอาคารซึ่งไม่ได้รวมกับการสร้าง ส้วมสาธารณะ</a:t>
            </a:r>
            <a:endParaRPr lang="en-US" sz="25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   </a:t>
            </a:r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</a:t>
            </a:r>
          </a:p>
          <a:p>
            <a:pPr>
              <a:lnSpc>
                <a:spcPct val="80000"/>
              </a:lnSpc>
            </a:pPr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     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	ได้บรรจุเข้าในแผนพัฒนาเรียบร้อยแล้ว</a:t>
            </a:r>
            <a:endParaRPr lang="th-TH" sz="2500" b="1" u="sng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th-TH" sz="2500" b="1" u="sng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 41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มีวัดส่งเสริมสุขภาพ  ระดับพื้นฐาน  อย่างน้อย 1 วัด ต่อตำบล</a:t>
            </a:r>
            <a:endParaRPr lang="en-US" sz="25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             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ผลงาน ร้อยละ 0</a:t>
            </a:r>
            <a:endParaRPr lang="th-TH" sz="25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ปัญหาอุปสรรค</a:t>
            </a:r>
            <a:endParaRPr lang="th-TH" sz="25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งบประมาณไม่เพียงพอ   ในการดำเนินงานวัดส่งเสริมสุขภาพในระดับตำบล</a:t>
            </a:r>
            <a:endParaRPr lang="th-TH" sz="25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80000"/>
              </a:lnSpc>
            </a:pPr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</a:t>
            </a:r>
          </a:p>
          <a:p>
            <a:pPr>
              <a:lnSpc>
                <a:spcPct val="80000"/>
              </a:lnSpc>
            </a:pPr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ต้องมีการบรรจุกิจกรรมการดำเนินงานในวัดส่งเสริมสุขภาพ  เข้าแผนงานของชุดกิจกรรมอำเภอท้าทายเมืองน่าอยู่  เพื่อให้ครอบคลุมทุกวัด</a:t>
            </a:r>
            <a:endParaRPr lang="ru-RU" sz="25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112644" name="Rectangle 4"/>
          <p:cNvSpPr>
            <a:spLocks noGrp="1"/>
          </p:cNvSpPr>
          <p:nvPr>
            <p:ph type="title" idx="4294967295"/>
          </p:nvPr>
        </p:nvSpPr>
        <p:spPr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pPr algn="ctr"/>
            <a:r>
              <a:rPr lang="th-TH" b="1" dirty="0" smtClean="0">
                <a:solidFill>
                  <a:srgbClr val="0F06C6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ชุดกิจกรรมเมืองน่าอยู่ (ต่อ)</a:t>
            </a:r>
            <a:endParaRPr lang="ru-RU" b="1" dirty="0" smtClean="0">
              <a:solidFill>
                <a:srgbClr val="0F06C6"/>
              </a:solidFill>
              <a:effectLst>
                <a:reflection blurRad="6350" stA="55000" endA="300" endPos="45500" dir="5400000" sy="-100000" algn="bl" rotWithShape="0"/>
              </a:effectLst>
              <a:latin typeface="Tw Cen MT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Chomphuphan\Desktop\รูปSRRT\อำเภอควบคุมโรคเข้มแข็ง\Introdruction\1097scene280209_9232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3665406"/>
          </a:xfrm>
          <a:prstGeom prst="rect">
            <a:avLst/>
          </a:prstGeom>
          <a:noFill/>
        </p:spPr>
      </p:pic>
      <p:pic>
        <p:nvPicPr>
          <p:cNvPr id="136195" name="Picture 3" descr="C:\Users\Chomphuphan\Desktop\รูปSRRT\อำเภอควบคุมโรคเข้มแข็ง\Introdruction\3761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674389"/>
          </a:xfrm>
          <a:prstGeom prst="rect">
            <a:avLst/>
          </a:prstGeom>
          <a:noFill/>
        </p:spPr>
      </p:pic>
      <p:pic>
        <p:nvPicPr>
          <p:cNvPr id="136196" name="Picture 4" descr="C:\Users\Chomphuphan\Desktop\รูปSRRT\อำเภอควบคุมโรคเข้มแข็ง\Introdruction\sn-ppy-00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4500562" cy="3214686"/>
          </a:xfrm>
          <a:prstGeom prst="rect">
            <a:avLst/>
          </a:prstGeom>
          <a:noFill/>
        </p:spPr>
      </p:pic>
      <p:pic>
        <p:nvPicPr>
          <p:cNvPr id="136197" name="Picture 5" descr="C:\Users\Chomphuphan\Desktop\รูปSRRT\อำเภอควบคุมโรคเข้มแข็ง\Introdruction\1849_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696916"/>
            <a:ext cx="4643438" cy="3161084"/>
          </a:xfrm>
          <a:prstGeom prst="rect">
            <a:avLst/>
          </a:prstGeom>
          <a:noFill/>
        </p:spPr>
      </p:pic>
      <p:sp>
        <p:nvSpPr>
          <p:cNvPr id="9" name="สี่เหลี่ยมผืนผ้า 8"/>
          <p:cNvSpPr/>
          <p:nvPr/>
        </p:nvSpPr>
        <p:spPr>
          <a:xfrm>
            <a:off x="2071670" y="642918"/>
            <a:ext cx="50720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กกปลาซิวดินแดนแห่งความฝัน</a:t>
            </a:r>
          </a:p>
          <a:p>
            <a:pPr algn="ctr"/>
            <a:r>
              <a:rPr lang="th-TH" sz="5400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สวรรค์บนหุบเขา</a:t>
            </a:r>
          </a:p>
          <a:p>
            <a:pPr algn="ctr"/>
            <a:r>
              <a:rPr lang="th-TH" sz="5400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ตำนานเล่าเสรีไทย</a:t>
            </a:r>
          </a:p>
          <a:p>
            <a:pPr algn="ctr"/>
            <a:r>
              <a:rPr lang="th-TH" sz="5400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แหล่งศิลป์ใหญ่ภูผายล</a:t>
            </a:r>
          </a:p>
          <a:p>
            <a:pPr algn="ctr"/>
            <a:r>
              <a:rPr lang="th-TH" sz="5400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น้ำตกสวยล้นคำ</a:t>
            </a:r>
            <a:r>
              <a:rPr lang="th-TH" sz="5400" i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โสกา</a:t>
            </a:r>
            <a:endParaRPr lang="th-TH" sz="5400" i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cs typeface="AngsanaUPC" pitchFamily="18" charset="-34"/>
            </a:endParaRPr>
          </a:p>
          <a:p>
            <a:pPr algn="ctr"/>
            <a:r>
              <a:rPr lang="th-TH" sz="5400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ถิ่นเสน่หา</a:t>
            </a:r>
            <a:r>
              <a:rPr lang="th-TH" sz="5400" i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cs typeface="AngsanaUPC" pitchFamily="18" charset="-34"/>
              </a:rPr>
              <a:t>กะเลิงย้อ</a:t>
            </a:r>
            <a:endParaRPr lang="th-TH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/>
          </p:cNvSpPr>
          <p:nvPr>
            <p:ph type="body" idx="4294967295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ตัวชี้วัดที่ไม่ผ่านเกณฑ์</a:t>
            </a:r>
            <a:endParaRPr lang="th-TH" sz="2500" b="1" u="sng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sz="2500" b="1" u="sng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 5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มีศูนย์เด็กเล็กผ่านการประเมินศูนย์เด็กเล็กน่าอยู่  ระดับดีมาก ของกรมอนามัยไม่น้อยกว่าร้อยละ 50 </a:t>
            </a:r>
          </a:p>
          <a:p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ผลงาน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ร้อยละ 0</a:t>
            </a:r>
            <a:endParaRPr lang="th-TH" sz="25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ปัญหาอุปสรรค</a:t>
            </a:r>
          </a:p>
          <a:p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เนื่องจาก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ศูนย์พัฒนาเด็กเล็กบ้านกกปลาซิว  ยังขาดงบประมาณในการดำเนินการ  ต้องเข้าแผนพัฒนาในปีต่อไป  </a:t>
            </a:r>
            <a:endParaRPr lang="th-TH" sz="2500" b="1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r>
              <a:rPr lang="th-TH" sz="25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</a:t>
            </a:r>
          </a:p>
          <a:p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ประสานงาน</a:t>
            </a:r>
            <a:r>
              <a:rPr lang="th-TH" sz="25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กับองค์การปกครองส่วนท้องถิ่น  และดำเนินการเข้าแผนไว้ในปีต่อไป</a:t>
            </a:r>
            <a:endParaRPr lang="ru-RU" sz="25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113668" name="Rectangle 4"/>
          <p:cNvSpPr>
            <a:spLocks noGrp="1"/>
          </p:cNvSpPr>
          <p:nvPr>
            <p:ph type="title" idx="4294967295"/>
          </p:nvPr>
        </p:nvSpPr>
        <p:spPr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flatTx/>
          </a:bodyPr>
          <a:lstStyle/>
          <a:p>
            <a:pPr algn="ctr"/>
            <a:r>
              <a:rPr lang="th-TH" b="1" dirty="0" smtClean="0">
                <a:solidFill>
                  <a:srgbClr val="0F06C6"/>
                </a:solidFill>
                <a:cs typeface="Angsana New" pitchFamily="18" charset="-34"/>
              </a:rPr>
              <a:t>ชุดกิจกรรมสายใยรักแห่งครอบครัว</a:t>
            </a:r>
            <a:endParaRPr lang="ru-RU" b="1" dirty="0" smtClean="0">
              <a:solidFill>
                <a:srgbClr val="0F06C6"/>
              </a:solidFill>
              <a:latin typeface="Tw Cen MT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/>
          </p:cNvSpPr>
          <p:nvPr>
            <p:ph type="body" idx="4294967295"/>
          </p:nvPr>
        </p:nvSpPr>
        <p:spPr>
          <a:xfrm>
            <a:off x="571472" y="1357298"/>
            <a:ext cx="8153400" cy="5072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ตัวชี้วัดที่ไม่ผ่านเกณฑ์  ได้แก่</a:t>
            </a:r>
            <a:endParaRPr lang="th-TH" sz="28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u="sng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 1</a:t>
            </a:r>
            <a:r>
              <a:rPr lang="th-TH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ผลการพัฒนาคุณภาพเครือข่ายบริการปฐมภูมิ (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Primary Care Award : PCA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ผลงาน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ร้อยละ 60</a:t>
            </a:r>
            <a:endParaRPr lang="th-TH" sz="28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ปัญหาอุปสรรค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     เ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นื่องจากไม่มีแพทย์ออกให้บริการใน รพ.สต.  และรพ.ไม่มีนวัตกรรม</a:t>
            </a:r>
            <a:endParaRPr lang="th-TH" sz="2800" b="1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แนวทางแก้ไข</a:t>
            </a:r>
            <a:endParaRPr lang="th-TH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ด้าน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การขาดแคลนแพทย์  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: 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แก้ไขปัญหาโดย  รพ.สต.มีพยาบาลเวชปฏิบัติในการดูแลผู้ป่วย/ตรวจรักษา  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แทนแพทย์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       ด้านนวัตกรรม  </a:t>
            </a:r>
            <a:r>
              <a:rPr lang="en-US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:  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มีการดำเนินการประสานงานและเขียนโครงการเสนอ เข้าแผนพัฒนา </a:t>
            </a:r>
            <a:r>
              <a:rPr lang="th-TH" sz="28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อบต.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ไว้ 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เรียบร้อย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แล้ว</a:t>
            </a:r>
            <a:r>
              <a:rPr lang="th-TH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w Cen MT" pitchFamily="34" charset="0"/>
            </a:endParaRPr>
          </a:p>
        </p:txBody>
      </p:sp>
      <p:sp>
        <p:nvSpPr>
          <p:cNvPr id="114692" name="Rectangle 4"/>
          <p:cNvSpPr>
            <a:spLocks noGrp="1"/>
          </p:cNvSpPr>
          <p:nvPr>
            <p:ph type="title" idx="4294967295"/>
          </p:nvPr>
        </p:nvSpPr>
        <p:spPr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flatTx/>
          </a:bodyPr>
          <a:lstStyle/>
          <a:p>
            <a:pPr algn="ctr"/>
            <a:r>
              <a:rPr lang="th-TH" b="1" dirty="0" smtClean="0">
                <a:solidFill>
                  <a:srgbClr val="0F06C6"/>
                </a:solidFill>
                <a:cs typeface="Angsana New" pitchFamily="18" charset="-34"/>
              </a:rPr>
              <a:t>ชุดกิจกรรมพัฒนาระบบปฐมภูมิ</a:t>
            </a:r>
            <a:r>
              <a:rPr lang="ru-RU" dirty="0" smtClean="0"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/>
          </p:cNvSpPr>
          <p:nvPr>
            <p:ph type="body" idx="4294967295"/>
          </p:nvPr>
        </p:nvSpPr>
        <p:spPr>
          <a:xfrm>
            <a:off x="571472" y="1714488"/>
            <a:ext cx="8153400" cy="4043363"/>
          </a:xfrm>
          <a:solidFill>
            <a:srgbClr val="99FF6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th-TH" b="1" u="sng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ตัวชี้วัดที่  6</a:t>
            </a: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ระดับความสำเร็จของการให้บริการการแพทย์แผนไทย  การแพทย์ทางเลือก  และสมุนไพรในสถานบริการสาธารณสุขของรัฐ   ผลงานร้อยละ 60</a:t>
            </a:r>
            <a:endParaRPr lang="th-TH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</a:t>
            </a:r>
            <a:r>
              <a:rPr lang="th-TH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ปัญหา</a:t>
            </a:r>
            <a:r>
              <a:rPr lang="th-TH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อุปสรรค</a:t>
            </a:r>
            <a:endParaRPr lang="th-TH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</a:t>
            </a: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มี</a:t>
            </a: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การใช้ยาสมุนไพรในการให้บริการ  แต่ในด้านบุคลากรผ่านการอบรมนวดแผนไทย  แต่ด้วยภาระงานที่หนักทำให้ไม่สามารถให้บริการได้และคนที่มาใช้บริการยังไม่มี</a:t>
            </a:r>
            <a:endParaRPr lang="th-TH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 แนวทางแก้ไขปัญหา</a:t>
            </a:r>
            <a:endParaRPr lang="en-US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 </a:t>
            </a: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จัดสรร</a:t>
            </a: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บุคลากรเพิ่มเติมในการปฏิบัติงานให้ครอบคลุมภาระ</a:t>
            </a:r>
            <a:r>
              <a:rPr lang="th-TH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งาน</a:t>
            </a:r>
            <a:r>
              <a:rPr lang="th-TH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	</a:t>
            </a:r>
            <a:endParaRPr lang="ru-RU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116740" name="Rectangle 4"/>
          <p:cNvSpPr>
            <a:spLocks noGrp="1"/>
          </p:cNvSpPr>
          <p:nvPr>
            <p:ph type="title" idx="4294967295"/>
          </p:nvPr>
        </p:nvSpPr>
        <p:spPr>
          <a:xfrm>
            <a:off x="642910" y="357166"/>
            <a:ext cx="8153400" cy="990600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8100000" scaled="1"/>
            <a:tileRect/>
          </a:gra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flatTx/>
          </a:bodyPr>
          <a:lstStyle/>
          <a:p>
            <a:pPr algn="ctr"/>
            <a:r>
              <a:rPr lang="th-TH" sz="5400" b="1" dirty="0" smtClean="0">
                <a:solidFill>
                  <a:srgbClr val="0F06C6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ชุดกิจกรรมพัฒนาระบบปฐมภูมิ</a:t>
            </a:r>
            <a:r>
              <a:rPr lang="ru-RU" sz="5400" dirty="0" smtClean="0">
                <a:effectLst>
                  <a:reflection blurRad="6350" stA="55000" endA="300" endPos="45500" dir="5400000" sy="-100000" algn="bl" rotWithShape="0"/>
                </a:effectLst>
                <a:latin typeface="Tw Cen MT" pitchFamily="34" charset="0"/>
              </a:rPr>
              <a:t> </a:t>
            </a:r>
            <a:r>
              <a:rPr lang="th-TH" sz="5400" dirty="0" smtClean="0">
                <a:solidFill>
                  <a:srgbClr val="0F06C6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(ต่อ)</a:t>
            </a:r>
            <a:endParaRPr lang="ru-RU" sz="5400" dirty="0" smtClean="0">
              <a:solidFill>
                <a:srgbClr val="0F06C6"/>
              </a:solidFill>
              <a:effectLst>
                <a:reflection blurRad="6350" stA="55000" endA="300" endPos="45500" dir="5400000" sy="-100000" algn="bl" rotWithShape="0"/>
              </a:effectLst>
              <a:latin typeface="Tw Cen MT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0" y="1700213"/>
            <a:ext cx="9144000" cy="1944687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th-TH" sz="2800"/>
          </a:p>
        </p:txBody>
      </p:sp>
      <p:sp>
        <p:nvSpPr>
          <p:cNvPr id="118786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1412875"/>
            <a:ext cx="8210550" cy="2479675"/>
          </a:xfrm>
        </p:spPr>
        <p:txBody>
          <a:bodyPr/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โครงการตามแผนการตรวจราชการ</a:t>
            </a:r>
            <a:r>
              <a:rPr lang="th-TH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แบบบรูณา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การจำนวน 3โครงการ </a:t>
            </a:r>
            <a:endParaRPr lang="ru-RU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w Cen MT" pitchFamily="34" charset="0"/>
              <a:cs typeface="TH SarabunPSK" pitchFamily="34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5E9EFF">
                <a:alpha val="1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42910" y="2214554"/>
            <a:ext cx="8501090" cy="28575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400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14282" y="285728"/>
            <a:ext cx="7358114" cy="1071570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th-TH"/>
          </a:p>
        </p:txBody>
      </p:sp>
      <p:sp>
        <p:nvSpPr>
          <p:cNvPr id="119810" name="Rectangle 2"/>
          <p:cNvSpPr>
            <a:spLocks noGrp="1"/>
          </p:cNvSpPr>
          <p:nvPr>
            <p:ph type="title" idx="4294967295"/>
          </p:nvPr>
        </p:nvSpPr>
        <p:spPr>
          <a:xfrm>
            <a:off x="357158" y="571480"/>
            <a:ext cx="7215238" cy="990600"/>
          </a:xfrm>
        </p:spPr>
        <p:txBody>
          <a:bodyPr/>
          <a:lstStyle/>
          <a:p>
            <a:r>
              <a:rPr lang="th-TH" sz="4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โครงการป้องกัน</a:t>
            </a:r>
            <a:r>
              <a:rPr lang="th-TH" sz="4000" b="1" dirty="0" err="1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4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และแก้ปัญหา</a:t>
            </a:r>
            <a:r>
              <a:rPr lang="th-TH" sz="4000" b="1" dirty="0" err="1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4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</a:br>
            <a:endParaRPr lang="ru-RU" sz="4000" b="1" dirty="0" smtClean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  <a:latin typeface="Tw Cen MT" pitchFamily="34" charset="0"/>
              <a:cs typeface="TH SarabunPSK" pitchFamily="34" charset="-34"/>
            </a:endParaRPr>
          </a:p>
        </p:txBody>
      </p:sp>
      <p:sp>
        <p:nvSpPr>
          <p:cNvPr id="119811" name="Rectangle 3"/>
          <p:cNvSpPr>
            <a:spLocks noGrp="1"/>
          </p:cNvSpPr>
          <p:nvPr>
            <p:ph type="body" idx="4294967295"/>
          </p:nvPr>
        </p:nvSpPr>
        <p:spPr>
          <a:xfrm>
            <a:off x="990600" y="2571744"/>
            <a:ext cx="8153400" cy="2260600"/>
          </a:xfrm>
        </p:spPr>
        <p:txBody>
          <a:bodyPr/>
          <a:lstStyle/>
          <a:p>
            <a:r>
              <a:rPr lang="th-TH" sz="3600" b="1" dirty="0" smtClean="0">
                <a:solidFill>
                  <a:srgbClr val="0033CC"/>
                </a:solidFill>
                <a:cs typeface="Angsana New" pitchFamily="18" charset="-34"/>
              </a:rPr>
              <a:t>มีการดำ</a:t>
            </a:r>
            <a:r>
              <a:rPr lang="th-TH" sz="3600" b="1" dirty="0" err="1" smtClean="0">
                <a:solidFill>
                  <a:srgbClr val="0033CC"/>
                </a:solidFill>
                <a:cs typeface="Angsana New" pitchFamily="18" charset="-34"/>
              </a:rPr>
              <a:t>เนอน</a:t>
            </a:r>
            <a:r>
              <a:rPr lang="th-TH" sz="3600" b="1" dirty="0" smtClean="0">
                <a:solidFill>
                  <a:srgbClr val="0033CC"/>
                </a:solidFill>
                <a:cs typeface="Angsana New" pitchFamily="18" charset="-34"/>
              </a:rPr>
              <a:t>งานร่วมกับองค์การบริหารส่วนตำบลกกปลาซิว มีกลุ่มเป้าหมายเข้าร่วมโครงการ จำนวน 50 คน หลักสูตร  อบรมฟื้นฟูบำบัดผู้เสพ จำนวน 9 คืน 10 วัน ณ ค่ายฝึกการรบพิเศษน้ำพุง </a:t>
            </a:r>
            <a:endParaRPr lang="ru-RU" sz="3600" b="1" dirty="0" smtClean="0">
              <a:solidFill>
                <a:srgbClr val="0033CC"/>
              </a:solidFill>
              <a:latin typeface="Tw Cen MT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92D050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714480" y="1"/>
            <a:ext cx="7429520" cy="1428735"/>
          </a:xfrm>
          <a:prstGeom prst="rect">
            <a:avLst/>
          </a:prstGeom>
          <a:solidFill>
            <a:srgbClr val="7030A0"/>
          </a:solidFill>
          <a:ln>
            <a:noFill/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h-TH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>
          <a:xfrm>
            <a:off x="2071638" y="214290"/>
            <a:ext cx="7072362" cy="990600"/>
          </a:xfrm>
        </p:spPr>
        <p:txBody>
          <a:bodyPr/>
          <a:lstStyle/>
          <a:p>
            <a:r>
              <a:rPr lang="th-TH" b="1" dirty="0" smtClean="0">
                <a:solidFill>
                  <a:srgbClr val="99FF6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โครงการป้องกันการตั้งครรภ์ไม่พร้อมในวัยรุ่น</a:t>
            </a:r>
            <a:endParaRPr lang="ru-RU" b="1" dirty="0" smtClean="0">
              <a:solidFill>
                <a:srgbClr val="99FF66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636838"/>
            <a:ext cx="8153400" cy="2506674"/>
          </a:xfrm>
          <a:solidFill>
            <a:srgbClr val="CCFFCC"/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600" b="1" dirty="0" smtClean="0">
                <a:solidFill>
                  <a:srgbClr val="0F06C6"/>
                </a:solidFill>
                <a:cs typeface="Angsana New" pitchFamily="18" charset="-34"/>
              </a:rPr>
              <a:t>มีกลุ่มเป้าหมายอายุต่ำกว่า 19 ปี จำนวน 3 คน  </a:t>
            </a:r>
          </a:p>
          <a:p>
            <a:r>
              <a:rPr lang="th-TH" sz="3600" b="1" dirty="0" smtClean="0">
                <a:solidFill>
                  <a:srgbClr val="0F06C6"/>
                </a:solidFill>
                <a:cs typeface="Angsana New" pitchFamily="18" charset="-34"/>
              </a:rPr>
              <a:t>จากการสำ</a:t>
            </a:r>
            <a:r>
              <a:rPr lang="th-TH" sz="3600" b="1" dirty="0" err="1" smtClean="0">
                <a:solidFill>
                  <a:srgbClr val="0F06C6"/>
                </a:solidFill>
                <a:cs typeface="Angsana New" pitchFamily="18" charset="-34"/>
              </a:rPr>
              <a:t>ราจ</a:t>
            </a:r>
            <a:r>
              <a:rPr lang="th-TH" sz="3600" b="1" dirty="0" smtClean="0">
                <a:solidFill>
                  <a:srgbClr val="0F06C6"/>
                </a:solidFill>
                <a:cs typeface="Angsana New" pitchFamily="18" charset="-34"/>
              </a:rPr>
              <a:t>พบว่ามี่ความพร้อมในการตั้งครรภ์ คือ ผู้ปกครองให้</a:t>
            </a:r>
            <a:r>
              <a:rPr lang="th-TH" sz="3600" b="1" dirty="0" err="1" smtClean="0">
                <a:solidFill>
                  <a:srgbClr val="0F06C6"/>
                </a:solidFill>
                <a:cs typeface="Angsana New" pitchFamily="18" charset="-34"/>
              </a:rPr>
              <a:t>การสบับสนุน</a:t>
            </a:r>
            <a:r>
              <a:rPr lang="th-TH" sz="3600" b="1" dirty="0" smtClean="0">
                <a:solidFill>
                  <a:srgbClr val="0F06C6"/>
                </a:solidFill>
                <a:cs typeface="Angsana New" pitchFamily="18" charset="-34"/>
              </a:rPr>
              <a:t> ยินยอม ในการมีคู่ครอง และมีความพร้อมในการมีบุตร</a:t>
            </a:r>
            <a:endParaRPr lang="ru-RU" sz="3600" b="1" dirty="0" smtClean="0">
              <a:solidFill>
                <a:srgbClr val="0F06C6"/>
              </a:solidFill>
              <a:latin typeface="Tw Cen MT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 idx="4294967295"/>
          </p:nvPr>
        </p:nvSpPr>
        <p:spPr>
          <a:xfrm>
            <a:off x="642910" y="571480"/>
            <a:ext cx="7858180" cy="990600"/>
          </a:xfrm>
        </p:spPr>
        <p:txBody>
          <a:bodyPr/>
          <a:lstStyle/>
          <a:p>
            <a:r>
              <a:rPr lang="th-TH" sz="6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โครงการพัฒนาสติปัญญาเด็กปฐมวัย</a:t>
            </a:r>
            <a:endParaRPr lang="ru-RU" sz="6000" b="1" dirty="0" smtClean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  <a:latin typeface="Tw Cen MT" pitchFamily="34" charset="0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86050" y="2857496"/>
            <a:ext cx="5950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cs typeface="Angsana New" pitchFamily="18" charset="-34"/>
              </a:rPr>
              <a:t>มีการดำเนินโครงการในระดับ </a:t>
            </a:r>
            <a:r>
              <a:rPr lang="en-US" sz="4400" b="1" dirty="0" smtClean="0">
                <a:cs typeface="Angsana New" pitchFamily="18" charset="-34"/>
              </a:rPr>
              <a:t>CUP</a:t>
            </a:r>
            <a:endParaRPr lang="ru-RU" sz="4400" b="1" dirty="0" smtClean="0">
              <a:latin typeface="Tw Cen MT" pitchFamily="34" charset="0"/>
              <a:cs typeface="Angsana New" pitchFamily="18" charset="-34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571472" y="2500306"/>
            <a:ext cx="1571636" cy="1571636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58" y="5214950"/>
            <a:ext cx="8786842" cy="16430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4068" y="1571612"/>
            <a:ext cx="6215106" cy="285752"/>
          </a:xfrm>
          <a:prstGeom prst="rect">
            <a:avLst/>
          </a:prstGeom>
          <a:solidFill>
            <a:srgbClr val="0033CC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>
                <a:alpha val="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6" name="Group 22"/>
          <p:cNvGraphicFramePr>
            <a:graphicFrameLocks noGrp="1"/>
          </p:cNvGraphicFramePr>
          <p:nvPr/>
        </p:nvGraphicFramePr>
        <p:xfrm>
          <a:off x="0" y="1142984"/>
          <a:ext cx="9144000" cy="553470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676774"/>
                <a:gridCol w="3466598"/>
                <a:gridCol w="3071834"/>
                <a:gridCol w="1928794"/>
              </a:tblGrid>
              <a:tr h="548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ลำดับ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ปัญหา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แนวทางแก้ไขปัญหาในพื้นที่เบื้องต้น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ความต้องการการสนับสนุนจากจังหวัด / ส่วนกลาง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4666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sng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ปัญหาสาธารณสุขใน</a:t>
                      </a:r>
                      <a:r>
                        <a:rPr kumimoji="0" lang="th-TH" sz="1900" b="1" u="sng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พื้นที่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sym typeface="Wingdings 2" pitchFamily="18" charset="2"/>
                        </a:rPr>
                        <a:t></a:t>
                      </a: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ประชาชน  ส่วนใหญ่มีฐานะยากจน  สนใจการทำมาหากินมากกว่าการดูแลสุขภาพ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sym typeface="Wingdings 2" pitchFamily="18" charset="2"/>
                        </a:rPr>
                        <a:t></a:t>
                      </a: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การมีส่วนร่วมของประชาชนทั่วไปในกิจกรรมสาธารณสุขยังมีน้อย  ส่วนมากมักเป็นประชาชนกลุ่มเดียวซ้ำๆ  เช่น  </a:t>
                      </a:r>
                      <a:r>
                        <a:rPr kumimoji="0" lang="th-TH" sz="19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อส</a:t>
                      </a: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ม.  ผู้นำชุมชน   หรือกลุ่มคนไข้โรคเรื้อรัง 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ปัญหาโรคไม่ติดต่อเรื้อรังที่สำคัญ ( โรคเบาหวาน  และโรคความดันโลหิตสูง ) มีอุบัติการณ์สูงเกินเกณฑ์ 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 หาวิธีการที่สอดคล้องกับวิถีชีวิตและการดำรงชีวิตตามปกติของประชาชนมาดำเนินการป้องกัน  แก้ไขปัญหาสุขภาพประชาชนในพื้นที่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สนับสนุนงานวิจัยในพื้นที่เพื่อหาสาเหตุ  ปัจจัย  การกระจาย  แนวโน้มการเกิดโรคในพื้นที่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ขอรับการสนับสนุนงบประมาณ  จากทุกภาคส่วนเพื่อจัดทำโครงการแก้ไขปัญหา  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เตรียมแผนรองรับการจัดบริการให้ได้คุณภาพ  ตามเกณฑ์หน่วยบริการปฐมภูมิในทุกด้าน  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ประสานภาคีเครือข่ายที่เกี่ยวข้องร่วมดำเนินการแบบ</a:t>
                      </a:r>
                      <a:r>
                        <a:rPr kumimoji="0" lang="th-TH" sz="19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บูรณา</a:t>
                      </a: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การ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-  คำแนะนำ / กิจกรรมแลกเปลี่ยนเรียนรู้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งบประมาณ</a:t>
                      </a:r>
                      <a:endParaRPr kumimoji="0" lang="en-US" sz="1900" b="1" u="none" strike="noStrike" cap="none" normalizeH="0" baseline="0" dirty="0" smtClean="0">
                        <a:ln>
                          <a:noFill/>
                        </a:ln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9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วิชาการ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2004" name="Rectangle 1"/>
          <p:cNvSpPr>
            <a:spLocks noChangeArrowheads="1"/>
          </p:cNvSpPr>
          <p:nvPr/>
        </p:nvSpPr>
        <p:spPr bwMode="auto">
          <a:xfrm>
            <a:off x="428596" y="357166"/>
            <a:ext cx="8286776" cy="112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8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Times New Roman" pitchFamily="18" charset="0"/>
              </a:rPr>
              <a:t>ปัญหาสาธารณสุขในพื้นที่ / ปัญหาอุปสรรคในการดำเนินงาน</a:t>
            </a:r>
            <a:r>
              <a:rPr lang="en-US" sz="2800" b="1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eaLnBrk="0" hangingPunct="0"/>
            <a:endParaRPr lang="en-US" sz="2800" b="1" dirty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99FF66">
                <a:alpha val="41000"/>
              </a:srgbClr>
            </a:gs>
            <a:gs pos="39999">
              <a:srgbClr val="85C2FF"/>
            </a:gs>
            <a:gs pos="70000">
              <a:srgbClr val="C4D6EB"/>
            </a:gs>
            <a:gs pos="85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96" name="Group 44"/>
          <p:cNvGraphicFramePr>
            <a:graphicFrameLocks noGrp="1"/>
          </p:cNvGraphicFramePr>
          <p:nvPr>
            <p:ph idx="4294967295"/>
          </p:nvPr>
        </p:nvGraphicFramePr>
        <p:xfrm>
          <a:off x="0" y="571480"/>
          <a:ext cx="8929718" cy="623561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660333"/>
                <a:gridCol w="3122718"/>
                <a:gridCol w="3079768"/>
                <a:gridCol w="2066899"/>
              </a:tblGrid>
              <a:tr h="608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ลำดับ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ปัญหา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แนวทางแก้ไขปัญหาในพื้นที่เบื้องต้น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ความต้องการการสนับสนุนจากจังหวัด / ส่วนกลาง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1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2.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sng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ปัญหาสาธารณสุขในพื้นที่ (ต่อ)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พฤติกรรมสุขภาพของประชาชนส่วนใหญ่ในพื้นที่ไม่เหมาะสม  เช่น  พฤติกรรมการออกกำลังกาย  พฤติกรรมการกิน  การนอน ฯ  ทำให้ป่วยเป็นโรคที่เกิดจากพฤติกรรม  อาทิ โรคพยาธิต่างๆ ,โรคอุจจาระร่วง , โรคผิวหนัง , โรคอ้วน ฯลฯ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โรคประจำถิ่น  เช่น  โรคไข้เลือดออก  โรคไข้มาลาเรีย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 ให้สุขศึกษาทุกรูปแบบ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รณรงค์เรื่องการปรับเปลี่ยนพฤติกรรม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จัดค่ายปรับเปลี่ยนพฤติกรรม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ขอรับการสนับสนุนงบประมาณในการดำเนินการจาก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CUP c]t </a:t>
                      </a:r>
                      <a:r>
                        <a:rPr kumimoji="0" lang="th-TH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อบต.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กกปลาซิว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จัดทำแผนปฏิบัติการเพื่อป้องกันและควบคุมโรคทุกระยะ ( ช่วงก่อนเกิดโรค  ช่วงที่มีการระบาด  และหลังเกิดโรค)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- ประสานภาคีเครือข่ายร่วมดำเนินงาน และระดมทรัพยากรจากทุกภาคส่วนที่เกี่ยวข้อง  เช่น  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CUP ,  </a:t>
                      </a:r>
                      <a:r>
                        <a:rPr kumimoji="0" lang="th-TH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อปท.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, </a:t>
                      </a:r>
                      <a:r>
                        <a:rPr kumimoji="0" lang="th-TH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สคร.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, </a:t>
                      </a:r>
                      <a:r>
                        <a:rPr kumimoji="0" lang="th-TH" sz="20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สสจ.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 ฯ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ngsana New" pitchFamily="18" charset="-34"/>
                        <a:buChar char="-"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คำแนะนำ / กิจกรรมแลกเปลี่ยน</a:t>
                      </a: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เรียนรู้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วิชาการ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งบประมาณ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วิชาการ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43962" marR="4396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bg1">
                <a:alpha val="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72" name="Group 24"/>
          <p:cNvGraphicFramePr>
            <a:graphicFrameLocks noGrp="1"/>
          </p:cNvGraphicFramePr>
          <p:nvPr>
            <p:ph idx="4294967295"/>
          </p:nvPr>
        </p:nvGraphicFramePr>
        <p:xfrm>
          <a:off x="142845" y="1071546"/>
          <a:ext cx="9001155" cy="48247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4221"/>
                <a:gridCol w="3836356"/>
                <a:gridCol w="2252042"/>
                <a:gridCol w="2248536"/>
              </a:tblGrid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ลำดับ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ปัญหา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แนวทางแก้ไขปัญหาในพื้นที่เบื้องต้น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ความต้องการการสนับสนุนจากจังหวัด / ส่วนกลาง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1.</a:t>
                      </a: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sng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ปัญหาอุปสรรคในการดำเนินงาน (ต่อ)</a:t>
                      </a: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อำเภอ</a:t>
                      </a: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และจังหวัดเชิญประชุมบ่อยเกินไป  ไม่มีการบูร</a:t>
                      </a:r>
                      <a:r>
                        <a:rPr kumimoji="0" lang="th-TH" sz="24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ณา</a:t>
                      </a: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การงานเท่าที่ควร  บางครั้งเนื้อหาน้อย  งานไม่ด่วนมาก และเป็นงานในกลุ่มงานหรือฝ่ายเดียวกันแต่เชิญประชุมคนละวัน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- อำเภอและจังหวัดควร</a:t>
                      </a:r>
                      <a:r>
                        <a:rPr kumimoji="0" lang="th-TH" sz="24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บูรณา</a:t>
                      </a: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การงาน  และเชิญประชุมให้น้อยลงเพื่อให้เจ้าหน้าที่จะได้มีเวลาทำงานในพื้นที่มากขึ้น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 smtClean="0">
                        <a:ln>
                          <a:noFill/>
                        </a:ln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- </a:t>
                      </a: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ควรมีการบูร</a:t>
                      </a:r>
                      <a:r>
                        <a:rPr kumimoji="0" lang="th-TH" sz="24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ณา</a:t>
                      </a:r>
                      <a:r>
                        <a:rPr kumimoji="0" lang="th-TH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การงานร่วมกันภายในหน่วยงาน เพื่อให้มีเวลาในการดูแลสุขภาพของประชาชนในพื้นที่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 pitchFamily="18" charset="0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Chomphuphan\Desktop\รูปSRRT\อำเภอควบคุมโรคเข้มแข็ง\Introdruction\แผนที่อำเภอภูพาน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358214" cy="611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รูปแบบอิสระ 4"/>
          <p:cNvSpPr/>
          <p:nvPr/>
        </p:nvSpPr>
        <p:spPr>
          <a:xfrm>
            <a:off x="5730764" y="595079"/>
            <a:ext cx="2783707" cy="4135568"/>
          </a:xfrm>
          <a:custGeom>
            <a:avLst/>
            <a:gdLst>
              <a:gd name="connsiteX0" fmla="*/ 611985 w 3244370"/>
              <a:gd name="connsiteY0" fmla="*/ 2191658 h 4819945"/>
              <a:gd name="connsiteX1" fmla="*/ 582956 w 3244370"/>
              <a:gd name="connsiteY1" fmla="*/ 2148115 h 4819945"/>
              <a:gd name="connsiteX2" fmla="*/ 553928 w 3244370"/>
              <a:gd name="connsiteY2" fmla="*/ 2061029 h 4819945"/>
              <a:gd name="connsiteX3" fmla="*/ 510385 w 3244370"/>
              <a:gd name="connsiteY3" fmla="*/ 2032000 h 4819945"/>
              <a:gd name="connsiteX4" fmla="*/ 481356 w 3244370"/>
              <a:gd name="connsiteY4" fmla="*/ 1988458 h 4819945"/>
              <a:gd name="connsiteX5" fmla="*/ 365242 w 3244370"/>
              <a:gd name="connsiteY5" fmla="*/ 1944915 h 4819945"/>
              <a:gd name="connsiteX6" fmla="*/ 263642 w 3244370"/>
              <a:gd name="connsiteY6" fmla="*/ 1915886 h 4819945"/>
              <a:gd name="connsiteX7" fmla="*/ 220099 w 3244370"/>
              <a:gd name="connsiteY7" fmla="*/ 1640115 h 4819945"/>
              <a:gd name="connsiteX8" fmla="*/ 162042 w 3244370"/>
              <a:gd name="connsiteY8" fmla="*/ 1335315 h 4819945"/>
              <a:gd name="connsiteX9" fmla="*/ 103985 w 3244370"/>
              <a:gd name="connsiteY9" fmla="*/ 1291772 h 4819945"/>
              <a:gd name="connsiteX10" fmla="*/ 89471 w 3244370"/>
              <a:gd name="connsiteY10" fmla="*/ 1016000 h 4819945"/>
              <a:gd name="connsiteX11" fmla="*/ 74956 w 3244370"/>
              <a:gd name="connsiteY11" fmla="*/ 972458 h 4819945"/>
              <a:gd name="connsiteX12" fmla="*/ 45928 w 3244370"/>
              <a:gd name="connsiteY12" fmla="*/ 928915 h 4819945"/>
              <a:gd name="connsiteX13" fmla="*/ 2385 w 3244370"/>
              <a:gd name="connsiteY13" fmla="*/ 899886 h 4819945"/>
              <a:gd name="connsiteX14" fmla="*/ 16899 w 3244370"/>
              <a:gd name="connsiteY14" fmla="*/ 740229 h 4819945"/>
              <a:gd name="connsiteX15" fmla="*/ 60442 w 3244370"/>
              <a:gd name="connsiteY15" fmla="*/ 725715 h 4819945"/>
              <a:gd name="connsiteX16" fmla="*/ 176556 w 3244370"/>
              <a:gd name="connsiteY16" fmla="*/ 682172 h 4819945"/>
              <a:gd name="connsiteX17" fmla="*/ 307185 w 3244370"/>
              <a:gd name="connsiteY17" fmla="*/ 566058 h 4819945"/>
              <a:gd name="connsiteX18" fmla="*/ 321699 w 3244370"/>
              <a:gd name="connsiteY18" fmla="*/ 522515 h 4819945"/>
              <a:gd name="connsiteX19" fmla="*/ 510385 w 3244370"/>
              <a:gd name="connsiteY19" fmla="*/ 508000 h 4819945"/>
              <a:gd name="connsiteX20" fmla="*/ 800671 w 3244370"/>
              <a:gd name="connsiteY20" fmla="*/ 493486 h 4819945"/>
              <a:gd name="connsiteX21" fmla="*/ 844214 w 3244370"/>
              <a:gd name="connsiteY21" fmla="*/ 464458 h 4819945"/>
              <a:gd name="connsiteX22" fmla="*/ 887756 w 3244370"/>
              <a:gd name="connsiteY22" fmla="*/ 449943 h 4819945"/>
              <a:gd name="connsiteX23" fmla="*/ 902271 w 3244370"/>
              <a:gd name="connsiteY23" fmla="*/ 406400 h 4819945"/>
              <a:gd name="connsiteX24" fmla="*/ 960328 w 3244370"/>
              <a:gd name="connsiteY24" fmla="*/ 319315 h 4819945"/>
              <a:gd name="connsiteX25" fmla="*/ 974842 w 3244370"/>
              <a:gd name="connsiteY25" fmla="*/ 275772 h 4819945"/>
              <a:gd name="connsiteX26" fmla="*/ 1018385 w 3244370"/>
              <a:gd name="connsiteY26" fmla="*/ 261258 h 4819945"/>
              <a:gd name="connsiteX27" fmla="*/ 1061928 w 3244370"/>
              <a:gd name="connsiteY27" fmla="*/ 232229 h 4819945"/>
              <a:gd name="connsiteX28" fmla="*/ 1163528 w 3244370"/>
              <a:gd name="connsiteY28" fmla="*/ 203200 h 4819945"/>
              <a:gd name="connsiteX29" fmla="*/ 1207071 w 3244370"/>
              <a:gd name="connsiteY29" fmla="*/ 188686 h 4819945"/>
              <a:gd name="connsiteX30" fmla="*/ 1279642 w 3244370"/>
              <a:gd name="connsiteY30" fmla="*/ 203200 h 4819945"/>
              <a:gd name="connsiteX31" fmla="*/ 1323185 w 3244370"/>
              <a:gd name="connsiteY31" fmla="*/ 217715 h 4819945"/>
              <a:gd name="connsiteX32" fmla="*/ 1395756 w 3244370"/>
              <a:gd name="connsiteY32" fmla="*/ 232229 h 4819945"/>
              <a:gd name="connsiteX33" fmla="*/ 1439299 w 3244370"/>
              <a:gd name="connsiteY33" fmla="*/ 246743 h 4819945"/>
              <a:gd name="connsiteX34" fmla="*/ 1497356 w 3244370"/>
              <a:gd name="connsiteY34" fmla="*/ 261258 h 4819945"/>
              <a:gd name="connsiteX35" fmla="*/ 1584442 w 3244370"/>
              <a:gd name="connsiteY35" fmla="*/ 290286 h 4819945"/>
              <a:gd name="connsiteX36" fmla="*/ 1671528 w 3244370"/>
              <a:gd name="connsiteY36" fmla="*/ 261258 h 4819945"/>
              <a:gd name="connsiteX37" fmla="*/ 1686042 w 3244370"/>
              <a:gd name="connsiteY37" fmla="*/ 145143 h 4819945"/>
              <a:gd name="connsiteX38" fmla="*/ 1715071 w 3244370"/>
              <a:gd name="connsiteY38" fmla="*/ 101600 h 4819945"/>
              <a:gd name="connsiteX39" fmla="*/ 1744099 w 3244370"/>
              <a:gd name="connsiteY39" fmla="*/ 43543 h 4819945"/>
              <a:gd name="connsiteX40" fmla="*/ 1831185 w 3244370"/>
              <a:gd name="connsiteY40" fmla="*/ 0 h 4819945"/>
              <a:gd name="connsiteX41" fmla="*/ 1961814 w 3244370"/>
              <a:gd name="connsiteY41" fmla="*/ 14515 h 4819945"/>
              <a:gd name="connsiteX42" fmla="*/ 2034385 w 3244370"/>
              <a:gd name="connsiteY42" fmla="*/ 101600 h 4819945"/>
              <a:gd name="connsiteX43" fmla="*/ 2077928 w 3244370"/>
              <a:gd name="connsiteY43" fmla="*/ 116115 h 4819945"/>
              <a:gd name="connsiteX44" fmla="*/ 2135985 w 3244370"/>
              <a:gd name="connsiteY44" fmla="*/ 188686 h 4819945"/>
              <a:gd name="connsiteX45" fmla="*/ 2150499 w 3244370"/>
              <a:gd name="connsiteY45" fmla="*/ 232229 h 4819945"/>
              <a:gd name="connsiteX46" fmla="*/ 2237585 w 3244370"/>
              <a:gd name="connsiteY46" fmla="*/ 304800 h 4819945"/>
              <a:gd name="connsiteX47" fmla="*/ 2310156 w 3244370"/>
              <a:gd name="connsiteY47" fmla="*/ 391886 h 4819945"/>
              <a:gd name="connsiteX48" fmla="*/ 2339185 w 3244370"/>
              <a:gd name="connsiteY48" fmla="*/ 435429 h 4819945"/>
              <a:gd name="connsiteX49" fmla="*/ 2382728 w 3244370"/>
              <a:gd name="connsiteY49" fmla="*/ 464458 h 4819945"/>
              <a:gd name="connsiteX50" fmla="*/ 2426271 w 3244370"/>
              <a:gd name="connsiteY50" fmla="*/ 508000 h 4819945"/>
              <a:gd name="connsiteX51" fmla="*/ 2455299 w 3244370"/>
              <a:gd name="connsiteY51" fmla="*/ 566058 h 4819945"/>
              <a:gd name="connsiteX52" fmla="*/ 2498842 w 3244370"/>
              <a:gd name="connsiteY52" fmla="*/ 580572 h 4819945"/>
              <a:gd name="connsiteX53" fmla="*/ 2629471 w 3244370"/>
              <a:gd name="connsiteY53" fmla="*/ 653143 h 4819945"/>
              <a:gd name="connsiteX54" fmla="*/ 2687528 w 3244370"/>
              <a:gd name="connsiteY54" fmla="*/ 711200 h 4819945"/>
              <a:gd name="connsiteX55" fmla="*/ 2745585 w 3244370"/>
              <a:gd name="connsiteY55" fmla="*/ 798286 h 4819945"/>
              <a:gd name="connsiteX56" fmla="*/ 2803642 w 3244370"/>
              <a:gd name="connsiteY56" fmla="*/ 885372 h 4819945"/>
              <a:gd name="connsiteX57" fmla="*/ 2890728 w 3244370"/>
              <a:gd name="connsiteY57" fmla="*/ 1059543 h 4819945"/>
              <a:gd name="connsiteX58" fmla="*/ 2948785 w 3244370"/>
              <a:gd name="connsiteY58" fmla="*/ 1146629 h 4819945"/>
              <a:gd name="connsiteX59" fmla="*/ 2977814 w 3244370"/>
              <a:gd name="connsiteY59" fmla="*/ 1190172 h 4819945"/>
              <a:gd name="connsiteX60" fmla="*/ 3064899 w 3244370"/>
              <a:gd name="connsiteY60" fmla="*/ 1277258 h 4819945"/>
              <a:gd name="connsiteX61" fmla="*/ 3093928 w 3244370"/>
              <a:gd name="connsiteY61" fmla="*/ 1349829 h 4819945"/>
              <a:gd name="connsiteX62" fmla="*/ 3166499 w 3244370"/>
              <a:gd name="connsiteY62" fmla="*/ 1480458 h 4819945"/>
              <a:gd name="connsiteX63" fmla="*/ 3210042 w 3244370"/>
              <a:gd name="connsiteY63" fmla="*/ 1494972 h 4819945"/>
              <a:gd name="connsiteX64" fmla="*/ 3239071 w 3244370"/>
              <a:gd name="connsiteY64" fmla="*/ 1582058 h 4819945"/>
              <a:gd name="connsiteX65" fmla="*/ 3181014 w 3244370"/>
              <a:gd name="connsiteY65" fmla="*/ 1930400 h 4819945"/>
              <a:gd name="connsiteX66" fmla="*/ 3151985 w 3244370"/>
              <a:gd name="connsiteY66" fmla="*/ 2235200 h 4819945"/>
              <a:gd name="connsiteX67" fmla="*/ 3108442 w 3244370"/>
              <a:gd name="connsiteY67" fmla="*/ 2380343 h 4819945"/>
              <a:gd name="connsiteX68" fmla="*/ 3093928 w 3244370"/>
              <a:gd name="connsiteY68" fmla="*/ 2423886 h 4819945"/>
              <a:gd name="connsiteX69" fmla="*/ 3122956 w 3244370"/>
              <a:gd name="connsiteY69" fmla="*/ 2772229 h 4819945"/>
              <a:gd name="connsiteX70" fmla="*/ 3137471 w 3244370"/>
              <a:gd name="connsiteY70" fmla="*/ 2815772 h 4819945"/>
              <a:gd name="connsiteX71" fmla="*/ 3166499 w 3244370"/>
              <a:gd name="connsiteY71" fmla="*/ 2917372 h 4819945"/>
              <a:gd name="connsiteX72" fmla="*/ 3151985 w 3244370"/>
              <a:gd name="connsiteY72" fmla="*/ 3193143 h 4819945"/>
              <a:gd name="connsiteX73" fmla="*/ 3108442 w 3244370"/>
              <a:gd name="connsiteY73" fmla="*/ 3338286 h 4819945"/>
              <a:gd name="connsiteX74" fmla="*/ 3064899 w 3244370"/>
              <a:gd name="connsiteY74" fmla="*/ 3367315 h 4819945"/>
              <a:gd name="connsiteX75" fmla="*/ 3035871 w 3244370"/>
              <a:gd name="connsiteY75" fmla="*/ 3425372 h 4819945"/>
              <a:gd name="connsiteX76" fmla="*/ 2992328 w 3244370"/>
              <a:gd name="connsiteY76" fmla="*/ 3439886 h 4819945"/>
              <a:gd name="connsiteX77" fmla="*/ 2934271 w 3244370"/>
              <a:gd name="connsiteY77" fmla="*/ 3483429 h 4819945"/>
              <a:gd name="connsiteX78" fmla="*/ 2890728 w 3244370"/>
              <a:gd name="connsiteY78" fmla="*/ 3512458 h 4819945"/>
              <a:gd name="connsiteX79" fmla="*/ 2847185 w 3244370"/>
              <a:gd name="connsiteY79" fmla="*/ 3556000 h 4819945"/>
              <a:gd name="connsiteX80" fmla="*/ 2789128 w 3244370"/>
              <a:gd name="connsiteY80" fmla="*/ 3599543 h 4819945"/>
              <a:gd name="connsiteX81" fmla="*/ 2760099 w 3244370"/>
              <a:gd name="connsiteY81" fmla="*/ 3643086 h 4819945"/>
              <a:gd name="connsiteX82" fmla="*/ 2673014 w 3244370"/>
              <a:gd name="connsiteY82" fmla="*/ 3701143 h 4819945"/>
              <a:gd name="connsiteX83" fmla="*/ 2629471 w 3244370"/>
              <a:gd name="connsiteY83" fmla="*/ 3744686 h 4819945"/>
              <a:gd name="connsiteX84" fmla="*/ 2585928 w 3244370"/>
              <a:gd name="connsiteY84" fmla="*/ 3846286 h 4819945"/>
              <a:gd name="connsiteX85" fmla="*/ 2542385 w 3244370"/>
              <a:gd name="connsiteY85" fmla="*/ 3875315 h 4819945"/>
              <a:gd name="connsiteX86" fmla="*/ 2484328 w 3244370"/>
              <a:gd name="connsiteY86" fmla="*/ 3947886 h 4819945"/>
              <a:gd name="connsiteX87" fmla="*/ 2469814 w 3244370"/>
              <a:gd name="connsiteY87" fmla="*/ 3991429 h 4819945"/>
              <a:gd name="connsiteX88" fmla="*/ 2440785 w 3244370"/>
              <a:gd name="connsiteY88" fmla="*/ 4034972 h 4819945"/>
              <a:gd name="connsiteX89" fmla="*/ 2397242 w 3244370"/>
              <a:gd name="connsiteY89" fmla="*/ 4122058 h 4819945"/>
              <a:gd name="connsiteX90" fmla="*/ 2382728 w 3244370"/>
              <a:gd name="connsiteY90" fmla="*/ 4165600 h 4819945"/>
              <a:gd name="connsiteX91" fmla="*/ 2339185 w 3244370"/>
              <a:gd name="connsiteY91" fmla="*/ 4194629 h 4819945"/>
              <a:gd name="connsiteX92" fmla="*/ 2252099 w 3244370"/>
              <a:gd name="connsiteY92" fmla="*/ 4281715 h 4819945"/>
              <a:gd name="connsiteX93" fmla="*/ 2194042 w 3244370"/>
              <a:gd name="connsiteY93" fmla="*/ 4426858 h 4819945"/>
              <a:gd name="connsiteX94" fmla="*/ 2165014 w 3244370"/>
              <a:gd name="connsiteY94" fmla="*/ 4528458 h 4819945"/>
              <a:gd name="connsiteX95" fmla="*/ 2106956 w 3244370"/>
              <a:gd name="connsiteY95" fmla="*/ 4615543 h 4819945"/>
              <a:gd name="connsiteX96" fmla="*/ 1990842 w 3244370"/>
              <a:gd name="connsiteY96" fmla="*/ 4760686 h 4819945"/>
              <a:gd name="connsiteX97" fmla="*/ 1947299 w 3244370"/>
              <a:gd name="connsiteY97" fmla="*/ 4789715 h 4819945"/>
              <a:gd name="connsiteX98" fmla="*/ 1903756 w 3244370"/>
              <a:gd name="connsiteY98" fmla="*/ 4818743 h 4819945"/>
              <a:gd name="connsiteX99" fmla="*/ 1744099 w 3244370"/>
              <a:gd name="connsiteY99" fmla="*/ 4804229 h 4819945"/>
              <a:gd name="connsiteX100" fmla="*/ 1715071 w 3244370"/>
              <a:gd name="connsiteY100" fmla="*/ 4760686 h 4819945"/>
              <a:gd name="connsiteX101" fmla="*/ 1700556 w 3244370"/>
              <a:gd name="connsiteY101" fmla="*/ 4513943 h 4819945"/>
              <a:gd name="connsiteX102" fmla="*/ 1657014 w 3244370"/>
              <a:gd name="connsiteY102" fmla="*/ 4470400 h 4819945"/>
              <a:gd name="connsiteX103" fmla="*/ 1598956 w 3244370"/>
              <a:gd name="connsiteY103" fmla="*/ 4383315 h 4819945"/>
              <a:gd name="connsiteX104" fmla="*/ 1584442 w 3244370"/>
              <a:gd name="connsiteY104" fmla="*/ 4238172 h 4819945"/>
              <a:gd name="connsiteX105" fmla="*/ 1555414 w 3244370"/>
              <a:gd name="connsiteY105" fmla="*/ 4194629 h 4819945"/>
              <a:gd name="connsiteX106" fmla="*/ 1511871 w 3244370"/>
              <a:gd name="connsiteY106" fmla="*/ 4034972 h 4819945"/>
              <a:gd name="connsiteX107" fmla="*/ 1468328 w 3244370"/>
              <a:gd name="connsiteY107" fmla="*/ 4005943 h 4819945"/>
              <a:gd name="connsiteX108" fmla="*/ 1453814 w 3244370"/>
              <a:gd name="connsiteY108" fmla="*/ 3889829 h 4819945"/>
              <a:gd name="connsiteX109" fmla="*/ 1395756 w 3244370"/>
              <a:gd name="connsiteY109" fmla="*/ 3875315 h 4819945"/>
              <a:gd name="connsiteX110" fmla="*/ 1308671 w 3244370"/>
              <a:gd name="connsiteY110" fmla="*/ 3846286 h 4819945"/>
              <a:gd name="connsiteX111" fmla="*/ 1265128 w 3244370"/>
              <a:gd name="connsiteY111" fmla="*/ 3831772 h 4819945"/>
              <a:gd name="connsiteX112" fmla="*/ 1221585 w 3244370"/>
              <a:gd name="connsiteY112" fmla="*/ 3817258 h 4819945"/>
              <a:gd name="connsiteX113" fmla="*/ 1178042 w 3244370"/>
              <a:gd name="connsiteY113" fmla="*/ 3788229 h 4819945"/>
              <a:gd name="connsiteX114" fmla="*/ 1119985 w 3244370"/>
              <a:gd name="connsiteY114" fmla="*/ 3773715 h 4819945"/>
              <a:gd name="connsiteX115" fmla="*/ 1076442 w 3244370"/>
              <a:gd name="connsiteY115" fmla="*/ 3715658 h 4819945"/>
              <a:gd name="connsiteX116" fmla="*/ 1032899 w 3244370"/>
              <a:gd name="connsiteY116" fmla="*/ 3628572 h 4819945"/>
              <a:gd name="connsiteX117" fmla="*/ 989356 w 3244370"/>
              <a:gd name="connsiteY117" fmla="*/ 3526972 h 4819945"/>
              <a:gd name="connsiteX118" fmla="*/ 945814 w 3244370"/>
              <a:gd name="connsiteY118" fmla="*/ 3483429 h 4819945"/>
              <a:gd name="connsiteX119" fmla="*/ 945814 w 3244370"/>
              <a:gd name="connsiteY119" fmla="*/ 3149600 h 4819945"/>
              <a:gd name="connsiteX120" fmla="*/ 931299 w 3244370"/>
              <a:gd name="connsiteY120" fmla="*/ 3077029 h 4819945"/>
              <a:gd name="connsiteX121" fmla="*/ 844214 w 3244370"/>
              <a:gd name="connsiteY121" fmla="*/ 3048000 h 4819945"/>
              <a:gd name="connsiteX122" fmla="*/ 641014 w 3244370"/>
              <a:gd name="connsiteY122" fmla="*/ 3004458 h 4819945"/>
              <a:gd name="connsiteX123" fmla="*/ 611985 w 3244370"/>
              <a:gd name="connsiteY123" fmla="*/ 2902858 h 4819945"/>
              <a:gd name="connsiteX124" fmla="*/ 626499 w 3244370"/>
              <a:gd name="connsiteY124" fmla="*/ 2830286 h 4819945"/>
              <a:gd name="connsiteX125" fmla="*/ 670042 w 3244370"/>
              <a:gd name="connsiteY125" fmla="*/ 2815772 h 4819945"/>
              <a:gd name="connsiteX126" fmla="*/ 728099 w 3244370"/>
              <a:gd name="connsiteY126" fmla="*/ 2801258 h 4819945"/>
              <a:gd name="connsiteX127" fmla="*/ 684556 w 3244370"/>
              <a:gd name="connsiteY127" fmla="*/ 2612572 h 4819945"/>
              <a:gd name="connsiteX128" fmla="*/ 641014 w 3244370"/>
              <a:gd name="connsiteY128" fmla="*/ 2583543 h 4819945"/>
              <a:gd name="connsiteX129" fmla="*/ 582956 w 3244370"/>
              <a:gd name="connsiteY129" fmla="*/ 2569029 h 4819945"/>
              <a:gd name="connsiteX130" fmla="*/ 553928 w 3244370"/>
              <a:gd name="connsiteY130" fmla="*/ 2525486 h 4819945"/>
              <a:gd name="connsiteX131" fmla="*/ 582956 w 3244370"/>
              <a:gd name="connsiteY131" fmla="*/ 2467429 h 4819945"/>
              <a:gd name="connsiteX132" fmla="*/ 597471 w 3244370"/>
              <a:gd name="connsiteY132" fmla="*/ 2423886 h 4819945"/>
              <a:gd name="connsiteX133" fmla="*/ 626499 w 3244370"/>
              <a:gd name="connsiteY133" fmla="*/ 2380343 h 4819945"/>
              <a:gd name="connsiteX134" fmla="*/ 655528 w 3244370"/>
              <a:gd name="connsiteY134" fmla="*/ 2293258 h 4819945"/>
              <a:gd name="connsiteX135" fmla="*/ 641014 w 3244370"/>
              <a:gd name="connsiteY135" fmla="*/ 2206172 h 4819945"/>
              <a:gd name="connsiteX136" fmla="*/ 611985 w 3244370"/>
              <a:gd name="connsiteY136" fmla="*/ 2191658 h 481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3244370" h="4819945">
                <a:moveTo>
                  <a:pt x="611985" y="2191658"/>
                </a:moveTo>
                <a:cubicBezTo>
                  <a:pt x="602309" y="2181982"/>
                  <a:pt x="590041" y="2164056"/>
                  <a:pt x="582956" y="2148115"/>
                </a:cubicBezTo>
                <a:cubicBezTo>
                  <a:pt x="570529" y="2120153"/>
                  <a:pt x="579388" y="2078002"/>
                  <a:pt x="553928" y="2061029"/>
                </a:cubicBezTo>
                <a:lnTo>
                  <a:pt x="510385" y="2032000"/>
                </a:lnTo>
                <a:cubicBezTo>
                  <a:pt x="500709" y="2017486"/>
                  <a:pt x="493691" y="2000793"/>
                  <a:pt x="481356" y="1988458"/>
                </a:cubicBezTo>
                <a:cubicBezTo>
                  <a:pt x="442931" y="1950033"/>
                  <a:pt x="418653" y="1956784"/>
                  <a:pt x="365242" y="1944915"/>
                </a:cubicBezTo>
                <a:cubicBezTo>
                  <a:pt x="310576" y="1932767"/>
                  <a:pt x="312125" y="1932047"/>
                  <a:pt x="263642" y="1915886"/>
                </a:cubicBezTo>
                <a:cubicBezTo>
                  <a:pt x="170594" y="1776314"/>
                  <a:pt x="202909" y="1863585"/>
                  <a:pt x="220099" y="1640115"/>
                </a:cubicBezTo>
                <a:cubicBezTo>
                  <a:pt x="213515" y="1580859"/>
                  <a:pt x="234823" y="1408096"/>
                  <a:pt x="162042" y="1335315"/>
                </a:cubicBezTo>
                <a:cubicBezTo>
                  <a:pt x="144937" y="1318210"/>
                  <a:pt x="123337" y="1306286"/>
                  <a:pt x="103985" y="1291772"/>
                </a:cubicBezTo>
                <a:cubicBezTo>
                  <a:pt x="99147" y="1199848"/>
                  <a:pt x="97805" y="1107673"/>
                  <a:pt x="89471" y="1016000"/>
                </a:cubicBezTo>
                <a:cubicBezTo>
                  <a:pt x="88086" y="1000764"/>
                  <a:pt x="81798" y="986142"/>
                  <a:pt x="74956" y="972458"/>
                </a:cubicBezTo>
                <a:cubicBezTo>
                  <a:pt x="67155" y="956856"/>
                  <a:pt x="58263" y="941250"/>
                  <a:pt x="45928" y="928915"/>
                </a:cubicBezTo>
                <a:cubicBezTo>
                  <a:pt x="33593" y="916580"/>
                  <a:pt x="16899" y="909562"/>
                  <a:pt x="2385" y="899886"/>
                </a:cubicBezTo>
                <a:cubicBezTo>
                  <a:pt x="7223" y="846667"/>
                  <a:pt x="0" y="790925"/>
                  <a:pt x="16899" y="740229"/>
                </a:cubicBezTo>
                <a:cubicBezTo>
                  <a:pt x="21737" y="725715"/>
                  <a:pt x="46758" y="732557"/>
                  <a:pt x="60442" y="725715"/>
                </a:cubicBezTo>
                <a:cubicBezTo>
                  <a:pt x="160106" y="675883"/>
                  <a:pt x="36541" y="710175"/>
                  <a:pt x="176556" y="682172"/>
                </a:cubicBezTo>
                <a:cubicBezTo>
                  <a:pt x="283770" y="610697"/>
                  <a:pt x="242709" y="652025"/>
                  <a:pt x="307185" y="566058"/>
                </a:cubicBezTo>
                <a:cubicBezTo>
                  <a:pt x="312023" y="551544"/>
                  <a:pt x="312142" y="534462"/>
                  <a:pt x="321699" y="522515"/>
                </a:cubicBezTo>
                <a:cubicBezTo>
                  <a:pt x="369402" y="462885"/>
                  <a:pt x="449053" y="501867"/>
                  <a:pt x="510385" y="508000"/>
                </a:cubicBezTo>
                <a:cubicBezTo>
                  <a:pt x="607147" y="503162"/>
                  <a:pt x="704602" y="506016"/>
                  <a:pt x="800671" y="493486"/>
                </a:cubicBezTo>
                <a:cubicBezTo>
                  <a:pt x="817968" y="491230"/>
                  <a:pt x="828612" y="472259"/>
                  <a:pt x="844214" y="464458"/>
                </a:cubicBezTo>
                <a:cubicBezTo>
                  <a:pt x="857898" y="457616"/>
                  <a:pt x="873242" y="454781"/>
                  <a:pt x="887756" y="449943"/>
                </a:cubicBezTo>
                <a:cubicBezTo>
                  <a:pt x="892594" y="435429"/>
                  <a:pt x="894841" y="419774"/>
                  <a:pt x="902271" y="406400"/>
                </a:cubicBezTo>
                <a:cubicBezTo>
                  <a:pt x="919214" y="375903"/>
                  <a:pt x="960328" y="319315"/>
                  <a:pt x="960328" y="319315"/>
                </a:cubicBezTo>
                <a:cubicBezTo>
                  <a:pt x="965166" y="304801"/>
                  <a:pt x="964024" y="286590"/>
                  <a:pt x="974842" y="275772"/>
                </a:cubicBezTo>
                <a:cubicBezTo>
                  <a:pt x="985660" y="264954"/>
                  <a:pt x="1004701" y="268100"/>
                  <a:pt x="1018385" y="261258"/>
                </a:cubicBezTo>
                <a:cubicBezTo>
                  <a:pt x="1033987" y="253457"/>
                  <a:pt x="1046326" y="240030"/>
                  <a:pt x="1061928" y="232229"/>
                </a:cubicBezTo>
                <a:cubicBezTo>
                  <a:pt x="1085123" y="220632"/>
                  <a:pt x="1141833" y="209399"/>
                  <a:pt x="1163528" y="203200"/>
                </a:cubicBezTo>
                <a:cubicBezTo>
                  <a:pt x="1178239" y="198997"/>
                  <a:pt x="1192557" y="193524"/>
                  <a:pt x="1207071" y="188686"/>
                </a:cubicBezTo>
                <a:cubicBezTo>
                  <a:pt x="1231261" y="193524"/>
                  <a:pt x="1255709" y="197217"/>
                  <a:pt x="1279642" y="203200"/>
                </a:cubicBezTo>
                <a:cubicBezTo>
                  <a:pt x="1294485" y="206911"/>
                  <a:pt x="1308342" y="214004"/>
                  <a:pt x="1323185" y="217715"/>
                </a:cubicBezTo>
                <a:cubicBezTo>
                  <a:pt x="1347118" y="223698"/>
                  <a:pt x="1371823" y="226246"/>
                  <a:pt x="1395756" y="232229"/>
                </a:cubicBezTo>
                <a:cubicBezTo>
                  <a:pt x="1410599" y="235940"/>
                  <a:pt x="1424588" y="242540"/>
                  <a:pt x="1439299" y="246743"/>
                </a:cubicBezTo>
                <a:cubicBezTo>
                  <a:pt x="1458479" y="252223"/>
                  <a:pt x="1478249" y="255526"/>
                  <a:pt x="1497356" y="261258"/>
                </a:cubicBezTo>
                <a:cubicBezTo>
                  <a:pt x="1526664" y="270051"/>
                  <a:pt x="1584442" y="290286"/>
                  <a:pt x="1584442" y="290286"/>
                </a:cubicBezTo>
                <a:cubicBezTo>
                  <a:pt x="1613471" y="280610"/>
                  <a:pt x="1653981" y="286326"/>
                  <a:pt x="1671528" y="261258"/>
                </a:cubicBezTo>
                <a:cubicBezTo>
                  <a:pt x="1693897" y="229303"/>
                  <a:pt x="1675779" y="182775"/>
                  <a:pt x="1686042" y="145143"/>
                </a:cubicBezTo>
                <a:cubicBezTo>
                  <a:pt x="1690632" y="128314"/>
                  <a:pt x="1706416" y="116746"/>
                  <a:pt x="1715071" y="101600"/>
                </a:cubicBezTo>
                <a:cubicBezTo>
                  <a:pt x="1725806" y="82814"/>
                  <a:pt x="1730248" y="60165"/>
                  <a:pt x="1744099" y="43543"/>
                </a:cubicBezTo>
                <a:cubicBezTo>
                  <a:pt x="1765741" y="17573"/>
                  <a:pt x="1801467" y="9906"/>
                  <a:pt x="1831185" y="0"/>
                </a:cubicBezTo>
                <a:cubicBezTo>
                  <a:pt x="1874728" y="4838"/>
                  <a:pt x="1920251" y="661"/>
                  <a:pt x="1961814" y="14515"/>
                </a:cubicBezTo>
                <a:cubicBezTo>
                  <a:pt x="2009195" y="30309"/>
                  <a:pt x="2001190" y="75044"/>
                  <a:pt x="2034385" y="101600"/>
                </a:cubicBezTo>
                <a:cubicBezTo>
                  <a:pt x="2046332" y="111157"/>
                  <a:pt x="2063414" y="111277"/>
                  <a:pt x="2077928" y="116115"/>
                </a:cubicBezTo>
                <a:cubicBezTo>
                  <a:pt x="2114409" y="225562"/>
                  <a:pt x="2060955" y="94899"/>
                  <a:pt x="2135985" y="188686"/>
                </a:cubicBezTo>
                <a:cubicBezTo>
                  <a:pt x="2145542" y="200633"/>
                  <a:pt x="2143657" y="218545"/>
                  <a:pt x="2150499" y="232229"/>
                </a:cubicBezTo>
                <a:cubicBezTo>
                  <a:pt x="2177853" y="286936"/>
                  <a:pt x="2180890" y="276453"/>
                  <a:pt x="2237585" y="304800"/>
                </a:cubicBezTo>
                <a:cubicBezTo>
                  <a:pt x="2309659" y="412910"/>
                  <a:pt x="2217027" y="280130"/>
                  <a:pt x="2310156" y="391886"/>
                </a:cubicBezTo>
                <a:cubicBezTo>
                  <a:pt x="2321323" y="405287"/>
                  <a:pt x="2326850" y="423094"/>
                  <a:pt x="2339185" y="435429"/>
                </a:cubicBezTo>
                <a:cubicBezTo>
                  <a:pt x="2351520" y="447764"/>
                  <a:pt x="2369327" y="453291"/>
                  <a:pt x="2382728" y="464458"/>
                </a:cubicBezTo>
                <a:cubicBezTo>
                  <a:pt x="2398497" y="477598"/>
                  <a:pt x="2411757" y="493486"/>
                  <a:pt x="2426271" y="508000"/>
                </a:cubicBezTo>
                <a:cubicBezTo>
                  <a:pt x="2435947" y="527353"/>
                  <a:pt x="2440000" y="550758"/>
                  <a:pt x="2455299" y="566058"/>
                </a:cubicBezTo>
                <a:cubicBezTo>
                  <a:pt x="2466117" y="576876"/>
                  <a:pt x="2485468" y="573142"/>
                  <a:pt x="2498842" y="580572"/>
                </a:cubicBezTo>
                <a:cubicBezTo>
                  <a:pt x="2648566" y="663751"/>
                  <a:pt x="2530944" y="620301"/>
                  <a:pt x="2629471" y="653143"/>
                </a:cubicBezTo>
                <a:cubicBezTo>
                  <a:pt x="2668175" y="769258"/>
                  <a:pt x="2610119" y="633791"/>
                  <a:pt x="2687528" y="711200"/>
                </a:cubicBezTo>
                <a:cubicBezTo>
                  <a:pt x="2712198" y="735870"/>
                  <a:pt x="2726233" y="769257"/>
                  <a:pt x="2745585" y="798286"/>
                </a:cubicBezTo>
                <a:lnTo>
                  <a:pt x="2803642" y="885372"/>
                </a:lnTo>
                <a:cubicBezTo>
                  <a:pt x="2843704" y="1005557"/>
                  <a:pt x="2815697" y="946996"/>
                  <a:pt x="2890728" y="1059543"/>
                </a:cubicBezTo>
                <a:lnTo>
                  <a:pt x="2948785" y="1146629"/>
                </a:lnTo>
                <a:cubicBezTo>
                  <a:pt x="2958461" y="1161143"/>
                  <a:pt x="2965479" y="1177837"/>
                  <a:pt x="2977814" y="1190172"/>
                </a:cubicBezTo>
                <a:lnTo>
                  <a:pt x="3064899" y="1277258"/>
                </a:lnTo>
                <a:cubicBezTo>
                  <a:pt x="3074575" y="1301448"/>
                  <a:pt x="3085024" y="1325344"/>
                  <a:pt x="3093928" y="1349829"/>
                </a:cubicBezTo>
                <a:cubicBezTo>
                  <a:pt x="3118164" y="1416478"/>
                  <a:pt x="3108888" y="1442051"/>
                  <a:pt x="3166499" y="1480458"/>
                </a:cubicBezTo>
                <a:cubicBezTo>
                  <a:pt x="3179229" y="1488945"/>
                  <a:pt x="3195528" y="1490134"/>
                  <a:pt x="3210042" y="1494972"/>
                </a:cubicBezTo>
                <a:cubicBezTo>
                  <a:pt x="3219718" y="1524001"/>
                  <a:pt x="3242274" y="1551627"/>
                  <a:pt x="3239071" y="1582058"/>
                </a:cubicBezTo>
                <a:cubicBezTo>
                  <a:pt x="3207315" y="1883740"/>
                  <a:pt x="3244370" y="1772008"/>
                  <a:pt x="3181014" y="1930400"/>
                </a:cubicBezTo>
                <a:cubicBezTo>
                  <a:pt x="3171338" y="2032000"/>
                  <a:pt x="3164145" y="2133867"/>
                  <a:pt x="3151985" y="2235200"/>
                </a:cubicBezTo>
                <a:cubicBezTo>
                  <a:pt x="3147871" y="2269480"/>
                  <a:pt x="3116443" y="2356340"/>
                  <a:pt x="3108442" y="2380343"/>
                </a:cubicBezTo>
                <a:lnTo>
                  <a:pt x="3093928" y="2423886"/>
                </a:lnTo>
                <a:cubicBezTo>
                  <a:pt x="3103604" y="2540000"/>
                  <a:pt x="3110089" y="2656425"/>
                  <a:pt x="3122956" y="2772229"/>
                </a:cubicBezTo>
                <a:cubicBezTo>
                  <a:pt x="3124646" y="2787435"/>
                  <a:pt x="3133268" y="2801061"/>
                  <a:pt x="3137471" y="2815772"/>
                </a:cubicBezTo>
                <a:cubicBezTo>
                  <a:pt x="3173929" y="2943373"/>
                  <a:pt x="3131693" y="2812950"/>
                  <a:pt x="3166499" y="2917372"/>
                </a:cubicBezTo>
                <a:cubicBezTo>
                  <a:pt x="3161661" y="3009296"/>
                  <a:pt x="3159959" y="3101438"/>
                  <a:pt x="3151985" y="3193143"/>
                </a:cubicBezTo>
                <a:cubicBezTo>
                  <a:pt x="3150197" y="3213702"/>
                  <a:pt x="3112874" y="3335331"/>
                  <a:pt x="3108442" y="3338286"/>
                </a:cubicBezTo>
                <a:lnTo>
                  <a:pt x="3064899" y="3367315"/>
                </a:lnTo>
                <a:cubicBezTo>
                  <a:pt x="3055223" y="3386667"/>
                  <a:pt x="3051170" y="3410073"/>
                  <a:pt x="3035871" y="3425372"/>
                </a:cubicBezTo>
                <a:cubicBezTo>
                  <a:pt x="3025053" y="3436190"/>
                  <a:pt x="3005612" y="3432295"/>
                  <a:pt x="2992328" y="3439886"/>
                </a:cubicBezTo>
                <a:cubicBezTo>
                  <a:pt x="2971325" y="3451888"/>
                  <a:pt x="2953956" y="3469369"/>
                  <a:pt x="2934271" y="3483429"/>
                </a:cubicBezTo>
                <a:cubicBezTo>
                  <a:pt x="2920076" y="3493568"/>
                  <a:pt x="2904129" y="3501291"/>
                  <a:pt x="2890728" y="3512458"/>
                </a:cubicBezTo>
                <a:cubicBezTo>
                  <a:pt x="2874959" y="3525598"/>
                  <a:pt x="2862770" y="3542642"/>
                  <a:pt x="2847185" y="3556000"/>
                </a:cubicBezTo>
                <a:cubicBezTo>
                  <a:pt x="2828818" y="3571743"/>
                  <a:pt x="2806233" y="3582438"/>
                  <a:pt x="2789128" y="3599543"/>
                </a:cubicBezTo>
                <a:cubicBezTo>
                  <a:pt x="2776793" y="3611878"/>
                  <a:pt x="2773227" y="3631599"/>
                  <a:pt x="2760099" y="3643086"/>
                </a:cubicBezTo>
                <a:cubicBezTo>
                  <a:pt x="2733843" y="3666060"/>
                  <a:pt x="2697683" y="3676474"/>
                  <a:pt x="2673014" y="3701143"/>
                </a:cubicBezTo>
                <a:lnTo>
                  <a:pt x="2629471" y="3744686"/>
                </a:lnTo>
                <a:cubicBezTo>
                  <a:pt x="2618367" y="3789099"/>
                  <a:pt x="2619338" y="3812875"/>
                  <a:pt x="2585928" y="3846286"/>
                </a:cubicBezTo>
                <a:cubicBezTo>
                  <a:pt x="2573593" y="3858621"/>
                  <a:pt x="2556899" y="3865639"/>
                  <a:pt x="2542385" y="3875315"/>
                </a:cubicBezTo>
                <a:cubicBezTo>
                  <a:pt x="2505904" y="3984762"/>
                  <a:pt x="2559358" y="3854099"/>
                  <a:pt x="2484328" y="3947886"/>
                </a:cubicBezTo>
                <a:cubicBezTo>
                  <a:pt x="2474771" y="3959833"/>
                  <a:pt x="2476656" y="3977745"/>
                  <a:pt x="2469814" y="3991429"/>
                </a:cubicBezTo>
                <a:cubicBezTo>
                  <a:pt x="2462013" y="4007031"/>
                  <a:pt x="2450461" y="4020458"/>
                  <a:pt x="2440785" y="4034972"/>
                </a:cubicBezTo>
                <a:cubicBezTo>
                  <a:pt x="2404305" y="4144415"/>
                  <a:pt x="2453514" y="4009516"/>
                  <a:pt x="2397242" y="4122058"/>
                </a:cubicBezTo>
                <a:cubicBezTo>
                  <a:pt x="2390400" y="4135742"/>
                  <a:pt x="2392285" y="4153653"/>
                  <a:pt x="2382728" y="4165600"/>
                </a:cubicBezTo>
                <a:cubicBezTo>
                  <a:pt x="2371831" y="4179222"/>
                  <a:pt x="2352223" y="4183040"/>
                  <a:pt x="2339185" y="4194629"/>
                </a:cubicBezTo>
                <a:cubicBezTo>
                  <a:pt x="2308502" y="4221903"/>
                  <a:pt x="2252099" y="4281715"/>
                  <a:pt x="2252099" y="4281715"/>
                </a:cubicBezTo>
                <a:cubicBezTo>
                  <a:pt x="2217843" y="4350228"/>
                  <a:pt x="2217954" y="4343165"/>
                  <a:pt x="2194042" y="4426858"/>
                </a:cubicBezTo>
                <a:cubicBezTo>
                  <a:pt x="2184366" y="4460725"/>
                  <a:pt x="2179774" y="4496478"/>
                  <a:pt x="2165014" y="4528458"/>
                </a:cubicBezTo>
                <a:cubicBezTo>
                  <a:pt x="2150394" y="4560135"/>
                  <a:pt x="2106956" y="4615543"/>
                  <a:pt x="2106956" y="4615543"/>
                </a:cubicBezTo>
                <a:cubicBezTo>
                  <a:pt x="2066895" y="4735727"/>
                  <a:pt x="2103388" y="4685655"/>
                  <a:pt x="1990842" y="4760686"/>
                </a:cubicBezTo>
                <a:lnTo>
                  <a:pt x="1947299" y="4789715"/>
                </a:lnTo>
                <a:lnTo>
                  <a:pt x="1903756" y="4818743"/>
                </a:lnTo>
                <a:cubicBezTo>
                  <a:pt x="1850537" y="4813905"/>
                  <a:pt x="1795174" y="4819945"/>
                  <a:pt x="1744099" y="4804229"/>
                </a:cubicBezTo>
                <a:cubicBezTo>
                  <a:pt x="1727426" y="4799099"/>
                  <a:pt x="1717659" y="4777937"/>
                  <a:pt x="1715071" y="4760686"/>
                </a:cubicBezTo>
                <a:cubicBezTo>
                  <a:pt x="1702849" y="4679208"/>
                  <a:pt x="1716714" y="4594733"/>
                  <a:pt x="1700556" y="4513943"/>
                </a:cubicBezTo>
                <a:cubicBezTo>
                  <a:pt x="1696531" y="4493815"/>
                  <a:pt x="1669616" y="4486602"/>
                  <a:pt x="1657014" y="4470400"/>
                </a:cubicBezTo>
                <a:cubicBezTo>
                  <a:pt x="1635595" y="4442861"/>
                  <a:pt x="1598956" y="4383315"/>
                  <a:pt x="1598956" y="4383315"/>
                </a:cubicBezTo>
                <a:cubicBezTo>
                  <a:pt x="1594118" y="4334934"/>
                  <a:pt x="1595375" y="4285549"/>
                  <a:pt x="1584442" y="4238172"/>
                </a:cubicBezTo>
                <a:cubicBezTo>
                  <a:pt x="1580520" y="4221175"/>
                  <a:pt x="1560004" y="4211458"/>
                  <a:pt x="1555414" y="4194629"/>
                </a:cubicBezTo>
                <a:cubicBezTo>
                  <a:pt x="1532877" y="4111994"/>
                  <a:pt x="1565155" y="4088257"/>
                  <a:pt x="1511871" y="4034972"/>
                </a:cubicBezTo>
                <a:cubicBezTo>
                  <a:pt x="1499536" y="4022637"/>
                  <a:pt x="1482842" y="4015619"/>
                  <a:pt x="1468328" y="4005943"/>
                </a:cubicBezTo>
                <a:cubicBezTo>
                  <a:pt x="1463490" y="3967238"/>
                  <a:pt x="1472757" y="3923926"/>
                  <a:pt x="1453814" y="3889829"/>
                </a:cubicBezTo>
                <a:cubicBezTo>
                  <a:pt x="1444126" y="3872391"/>
                  <a:pt x="1414863" y="3881047"/>
                  <a:pt x="1395756" y="3875315"/>
                </a:cubicBezTo>
                <a:cubicBezTo>
                  <a:pt x="1366448" y="3866523"/>
                  <a:pt x="1337699" y="3855962"/>
                  <a:pt x="1308671" y="3846286"/>
                </a:cubicBezTo>
                <a:lnTo>
                  <a:pt x="1265128" y="3831772"/>
                </a:lnTo>
                <a:lnTo>
                  <a:pt x="1221585" y="3817258"/>
                </a:lnTo>
                <a:cubicBezTo>
                  <a:pt x="1207071" y="3807582"/>
                  <a:pt x="1194076" y="3795101"/>
                  <a:pt x="1178042" y="3788229"/>
                </a:cubicBezTo>
                <a:cubicBezTo>
                  <a:pt x="1159707" y="3780371"/>
                  <a:pt x="1136217" y="3785309"/>
                  <a:pt x="1119985" y="3773715"/>
                </a:cubicBezTo>
                <a:cubicBezTo>
                  <a:pt x="1100300" y="3759655"/>
                  <a:pt x="1090956" y="3735010"/>
                  <a:pt x="1076442" y="3715658"/>
                </a:cubicBezTo>
                <a:cubicBezTo>
                  <a:pt x="1039961" y="3606212"/>
                  <a:pt x="1089172" y="3741118"/>
                  <a:pt x="1032899" y="3628572"/>
                </a:cubicBezTo>
                <a:cubicBezTo>
                  <a:pt x="1001310" y="3565394"/>
                  <a:pt x="1039699" y="3597452"/>
                  <a:pt x="989356" y="3526972"/>
                </a:cubicBezTo>
                <a:cubicBezTo>
                  <a:pt x="977425" y="3510269"/>
                  <a:pt x="960328" y="3497943"/>
                  <a:pt x="945814" y="3483429"/>
                </a:cubicBezTo>
                <a:cubicBezTo>
                  <a:pt x="898248" y="3340737"/>
                  <a:pt x="945814" y="3501002"/>
                  <a:pt x="945814" y="3149600"/>
                </a:cubicBezTo>
                <a:cubicBezTo>
                  <a:pt x="945814" y="3124931"/>
                  <a:pt x="948743" y="3094473"/>
                  <a:pt x="931299" y="3077029"/>
                </a:cubicBezTo>
                <a:cubicBezTo>
                  <a:pt x="909663" y="3055393"/>
                  <a:pt x="873899" y="3055421"/>
                  <a:pt x="844214" y="3048000"/>
                </a:cubicBezTo>
                <a:cubicBezTo>
                  <a:pt x="699549" y="3011835"/>
                  <a:pt x="767452" y="3025531"/>
                  <a:pt x="641014" y="3004458"/>
                </a:cubicBezTo>
                <a:cubicBezTo>
                  <a:pt x="634168" y="2983922"/>
                  <a:pt x="611985" y="2921086"/>
                  <a:pt x="611985" y="2902858"/>
                </a:cubicBezTo>
                <a:cubicBezTo>
                  <a:pt x="611985" y="2878188"/>
                  <a:pt x="612815" y="2850812"/>
                  <a:pt x="626499" y="2830286"/>
                </a:cubicBezTo>
                <a:cubicBezTo>
                  <a:pt x="634986" y="2817556"/>
                  <a:pt x="655331" y="2819975"/>
                  <a:pt x="670042" y="2815772"/>
                </a:cubicBezTo>
                <a:cubicBezTo>
                  <a:pt x="689222" y="2810292"/>
                  <a:pt x="708747" y="2806096"/>
                  <a:pt x="728099" y="2801258"/>
                </a:cubicBezTo>
                <a:cubicBezTo>
                  <a:pt x="720520" y="2725469"/>
                  <a:pt x="737445" y="2665462"/>
                  <a:pt x="684556" y="2612572"/>
                </a:cubicBezTo>
                <a:cubicBezTo>
                  <a:pt x="672221" y="2600237"/>
                  <a:pt x="657047" y="2590414"/>
                  <a:pt x="641014" y="2583543"/>
                </a:cubicBezTo>
                <a:cubicBezTo>
                  <a:pt x="622679" y="2575685"/>
                  <a:pt x="602309" y="2573867"/>
                  <a:pt x="582956" y="2569029"/>
                </a:cubicBezTo>
                <a:cubicBezTo>
                  <a:pt x="573280" y="2554515"/>
                  <a:pt x="553928" y="2542930"/>
                  <a:pt x="553928" y="2525486"/>
                </a:cubicBezTo>
                <a:cubicBezTo>
                  <a:pt x="553928" y="2503850"/>
                  <a:pt x="574433" y="2487316"/>
                  <a:pt x="582956" y="2467429"/>
                </a:cubicBezTo>
                <a:cubicBezTo>
                  <a:pt x="588983" y="2453367"/>
                  <a:pt x="590629" y="2437570"/>
                  <a:pt x="597471" y="2423886"/>
                </a:cubicBezTo>
                <a:cubicBezTo>
                  <a:pt x="605272" y="2408284"/>
                  <a:pt x="619414" y="2396283"/>
                  <a:pt x="626499" y="2380343"/>
                </a:cubicBezTo>
                <a:cubicBezTo>
                  <a:pt x="638926" y="2352382"/>
                  <a:pt x="655528" y="2293258"/>
                  <a:pt x="655528" y="2293258"/>
                </a:cubicBezTo>
                <a:cubicBezTo>
                  <a:pt x="650690" y="2264229"/>
                  <a:pt x="652966" y="2233065"/>
                  <a:pt x="641014" y="2206172"/>
                </a:cubicBezTo>
                <a:cubicBezTo>
                  <a:pt x="632677" y="2187415"/>
                  <a:pt x="621661" y="2201334"/>
                  <a:pt x="611985" y="2191658"/>
                </a:cubicBezTo>
                <a:close/>
              </a:path>
            </a:pathLst>
          </a:cu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ดาว 5 แฉก 5"/>
          <p:cNvSpPr/>
          <p:nvPr/>
        </p:nvSpPr>
        <p:spPr>
          <a:xfrm>
            <a:off x="6572264" y="2500306"/>
            <a:ext cx="500066" cy="571504"/>
          </a:xfrm>
          <a:prstGeom prst="star5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285860"/>
            <a:ext cx="7715304" cy="2943233"/>
          </a:xfrm>
          <a:solidFill>
            <a:srgbClr val="FF0000"/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th-TH" sz="16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ผลงานเด่น</a:t>
            </a:r>
            <a:endParaRPr lang="ru-RU" sz="16600" b="1" dirty="0" smtClean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cs typeface="Angsana New" pitchFamily="18" charset="-34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000232" y="4714884"/>
            <a:ext cx="7143768" cy="11430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6600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  การ</a:t>
            </a:r>
            <a:r>
              <a:rPr lang="th-TH" sz="6600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ดูแลผู้ป่วยที่บ้าน</a:t>
            </a:r>
            <a:endParaRPr lang="ru-RU" sz="6600" dirty="0" smtClean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FF00"/>
              </a:solidFill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0" y="1385434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85786" y="285728"/>
            <a:ext cx="7689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การออกเยี่ยมบ้านผู้ป่วยที่มีปัญหาช่วยเหลือตนเองไม่ได้</a:t>
            </a:r>
            <a:endParaRPr lang="th-TH" sz="40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6000">
              <a:schemeClr val="bg1">
                <a:alpha val="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5030795" cy="990600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8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ปัญหาของผู้ป่วย</a:t>
            </a:r>
            <a:endParaRPr lang="ru-RU" sz="8000" b="1" dirty="0" smtClean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  <a:cs typeface="Angsana New" pitchFamily="18" charset="-34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I-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ผู้ป่วยเป็นอัมพาตไม่สามารถช่วยเหลือตัวเองได้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N- 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ผู้ป่วยต้องรับประทานอาหารทางสายยาง ญาติจะนำข้าวผัก เนื้อสัตว์มาต้มและบดเก็บไว้แช่ในตู้เย็น เมือถึงเวลาก็จะนำมาอุ่นให้รับประทาน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H-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สภาพบ้านเป็นแบบบ้าน2 ชั้น ชั้นล่างเป็นปูน ชั้นบนเป็นไม้ ผู้ป่วยอาศัยอยู่ในแคร่ชั้นล่าง บ้านค่อนข้างรก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O 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สมาชิกในครอบครัวนั้นเป็นแบบครอบครัวใหญ่ผู้ป่วยอาศัยอยู่กลับสามี และลูกชายและลูกสะใภ้มีหลาน 1 คนอายุ 1กว่า คนตัดสินใจในบ้านส่วนใหญ่จะเป็นลูกสะใภ้ มีความขัดแย้งกลับป้า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M- 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ผู้ไม่ได้รับยาทานอะไร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S-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ความปลอดภัยในบ้านผู้ป่วยนอน มักจะมีญาติเฝ้าและดูแลตลอด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S- 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นับถือศาสนาพุทธ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S- </a:t>
            </a:r>
            <a:r>
              <a:rPr lang="th-TH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rPr>
              <a:t>คนในครอบครัวจะมารับบริการที่ รพ.สต.กกปลาซิวเป็นประจำ และมีเจ้าหน้าออกไปดูแลทำแผลและให้คำแนะนำ</a:t>
            </a:r>
            <a:endParaRPr lang="ru-RU" sz="24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9000">
              <a:srgbClr val="FBEAC7">
                <a:alpha val="1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anchor="t">
            <a:normAutofit/>
          </a:bodyPr>
          <a:lstStyle/>
          <a:p>
            <a:r>
              <a:rPr lang="en-US" sz="3600" smtClean="0">
                <a:solidFill>
                  <a:srgbClr val="7C5D50"/>
                </a:solidFill>
                <a:cs typeface="Angsana New" pitchFamily="18" charset="-34"/>
              </a:rPr>
              <a:t> </a:t>
            </a:r>
            <a:endParaRPr lang="ru-RU" sz="3600" smtClean="0">
              <a:solidFill>
                <a:srgbClr val="7C5D50"/>
              </a:solidFill>
              <a:cs typeface="Angsana New" pitchFamily="18" charset="-34"/>
            </a:endParaRPr>
          </a:p>
        </p:txBody>
      </p:sp>
      <p:pic>
        <p:nvPicPr>
          <p:cNvPr id="49155" name="Picture 4" descr="369CCC8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>
          <a:xfrm>
            <a:off x="-1" y="0"/>
            <a:ext cx="5039353" cy="3357562"/>
          </a:xfrm>
        </p:spPr>
      </p:pic>
      <p:pic>
        <p:nvPicPr>
          <p:cNvPr id="49156" name="Picture 5" descr="37E79539"/>
          <p:cNvPicPr>
            <a:picLocks noChangeAspect="1" noChangeArrowheads="1"/>
          </p:cNvPicPr>
          <p:nvPr/>
        </p:nvPicPr>
        <p:blipFill>
          <a:blip r:embed="rId3">
            <a:lum bright="20000" contrast="30000"/>
          </a:blip>
          <a:srcRect/>
          <a:stretch>
            <a:fillRect/>
          </a:stretch>
        </p:blipFill>
        <p:spPr bwMode="auto">
          <a:xfrm>
            <a:off x="4071935" y="3371068"/>
            <a:ext cx="5072066" cy="348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5286380" y="1142984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การออกเยี่ยมบ้านผู้พิการ </a:t>
            </a:r>
            <a:endParaRPr lang="ru-RU" sz="4000" b="1" dirty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2844" y="4500570"/>
            <a:ext cx="3671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 pitchFamily="18" charset="-34"/>
              </a:rPr>
              <a:t>การออกเยี่ยมบ้านผู้พิการ </a:t>
            </a:r>
            <a:endParaRPr lang="ru-RU" sz="4000" b="1" dirty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0000">
              <a:srgbClr val="FBEAC7">
                <a:alpha val="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5959489" cy="99060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ปัญหาตาม</a:t>
            </a:r>
            <a:r>
              <a:rPr lang="en-US" sz="6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In-HOME-SSS</a:t>
            </a:r>
            <a:br>
              <a:rPr lang="en-US" sz="6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</a:br>
            <a:endParaRPr lang="ru-RU" sz="6000" b="1" dirty="0" smtClean="0">
              <a:solidFill>
                <a:srgbClr val="0033CC"/>
              </a:solidFill>
              <a:effectLst>
                <a:reflection blurRad="6350" stA="55000" endA="300" endPos="45500" dir="5400000" sy="-100000" algn="bl" rotWithShape="0"/>
              </a:effectLst>
              <a:cs typeface="TH SarabunPSK" pitchFamily="34" charset="-34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rgbClr val="46338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65125" indent="-282575">
              <a:buFont typeface="Wingdings 2" pitchFamily="18" charset="2"/>
              <a:buChar char=""/>
            </a:pPr>
            <a:r>
              <a:rPr lang="en-US" dirty="0" smtClean="0"/>
              <a:t>I – </a:t>
            </a:r>
            <a:r>
              <a:rPr lang="th-TH" dirty="0" smtClean="0">
                <a:cs typeface="Angsana New" pitchFamily="18" charset="-34"/>
              </a:rPr>
              <a:t>ผู้ป่วยช่วยเหลือตนเองไม่ได้ไม่สามารถทำกิจวัตรประจำเองได้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dirty="0" smtClean="0">
                <a:cs typeface="Angsana New" pitchFamily="18" charset="-34"/>
              </a:rPr>
              <a:t>N- </a:t>
            </a:r>
            <a:r>
              <a:rPr lang="th-TH" dirty="0" smtClean="0">
                <a:cs typeface="Angsana New" pitchFamily="18" charset="-34"/>
              </a:rPr>
              <a:t>อาหารที่รับประทาน จะเป็นอาหารเหลวรับประทานทางสายยาง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dirty="0" smtClean="0">
                <a:cs typeface="Angsana New" pitchFamily="18" charset="-34"/>
              </a:rPr>
              <a:t>H-</a:t>
            </a:r>
            <a:r>
              <a:rPr lang="th-TH" dirty="0" smtClean="0">
                <a:cs typeface="Angsana New" pitchFamily="18" charset="-34"/>
              </a:rPr>
              <a:t>ลักษณะบ้านเป็นแบบ 2 ชั้น ชั้นล่างเป็นปูน ชั้นบนบนเป็นไม้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th-TH" dirty="0" smtClean="0">
                <a:cs typeface="Angsana New" pitchFamily="18" charset="-34"/>
              </a:rPr>
              <a:t>ภายในบ้านสะอาดสะอาดของวางเป็นระเบียบเรียบร้อยดี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th-TH" dirty="0" smtClean="0">
                <a:cs typeface="Angsana New" pitchFamily="18" charset="-34"/>
              </a:rPr>
              <a:t>เตียงที่ผู้ป่วยใช้นอนเป็นเตียงโรงพยาบาล ยกไม้กลั้นเตียงตลอดเวลา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dirty="0" smtClean="0">
                <a:cs typeface="Angsana New" pitchFamily="18" charset="-34"/>
              </a:rPr>
              <a:t>o-</a:t>
            </a:r>
            <a:r>
              <a:rPr lang="th-TH" dirty="0" smtClean="0">
                <a:cs typeface="Angsana New" pitchFamily="18" charset="-34"/>
              </a:rPr>
              <a:t>ความสัมพันธ์ภายในบ้าน  ผู้ป่วยแต่งงานหลังจากประสบอุบัติเหตุก็มาอาศัยอยู่กับแม่ พ่อเลี้ยง และน้องสาว สัมพันธภาพดี ภรรยา แยกกันอยู่มาเยี่ยมเป็นบางครั้ง</a:t>
            </a:r>
            <a:endParaRPr lang="ru-RU" dirty="0" smtClean="0"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65125" indent="-282575">
              <a:buFont typeface="Wingdings 2" pitchFamily="18" charset="2"/>
              <a:buChar char=""/>
            </a:pPr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M- 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ผู้ป่วยจะทานยา ที่รับมาจากโรงพยาบาลสกลนครทุกเดือน เป็น ยา บำรุงประสาท และยาคลายกล้ามเนื้อ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E-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ไม่สา</a:t>
            </a:r>
            <a:r>
              <a:rPr lang="th-TH" b="1" dirty="0" err="1" smtClean="0">
                <a:solidFill>
                  <a:srgbClr val="FFFF00"/>
                </a:solidFill>
                <a:cs typeface="Angsana New" pitchFamily="18" charset="-34"/>
              </a:rPr>
              <a:t>มารภ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ทำกิจวัตรประจำวันได้เลย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S-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บ้านผู้ป่วยจัดสภาพคล้ายเป็น หอผู้ป่วยในโรงพยาบาล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มีเครื่องดูดเสมหะ 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S-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ญาติมีความหวังว่าผู้ป่วยจะหายสามารถใช้ชีวิตประจำวันเป็นปกติ</a:t>
            </a:r>
          </a:p>
          <a:p>
            <a:pPr marL="365125" indent="-282575">
              <a:buFont typeface="Wingdings 2" pitchFamily="18" charset="2"/>
              <a:buChar char=""/>
            </a:pPr>
            <a:r>
              <a:rPr lang="en-US" b="1" dirty="0" smtClean="0">
                <a:solidFill>
                  <a:srgbClr val="FFFF00"/>
                </a:solidFill>
                <a:cs typeface="Angsana New" pitchFamily="18" charset="-34"/>
              </a:rPr>
              <a:t>S-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มีแม่คอยดูแลอย่างใกล้ชิด และมีเจ้าหน้าที่รพ.สต.คอยแนะนำ ร่วมกับ </a:t>
            </a:r>
            <a:r>
              <a:rPr lang="th-TH" b="1" dirty="0" err="1" smtClean="0">
                <a:solidFill>
                  <a:srgbClr val="FFFF00"/>
                </a:solidFill>
                <a:cs typeface="Angsana New" pitchFamily="18" charset="-34"/>
              </a:rPr>
              <a:t>อสม</a:t>
            </a:r>
            <a:r>
              <a:rPr lang="th-TH" b="1" dirty="0" smtClean="0">
                <a:solidFill>
                  <a:srgbClr val="FFFF00"/>
                </a:solidFill>
                <a:cs typeface="Angsana New" pitchFamily="18" charset="-34"/>
              </a:rPr>
              <a:t> ดูแลคอยทำกายภาพฟื้นฟูที่บ้านผู้ป่วย</a:t>
            </a:r>
            <a:endParaRPr lang="ru-RU" b="1" dirty="0" smtClean="0">
              <a:solidFill>
                <a:srgbClr val="FFFF0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/>
          <a:lstStyle/>
          <a:p>
            <a:pPr algn="r">
              <a:defRPr/>
            </a:pPr>
            <a:fld id="{6B301D2B-EB51-4770-9017-76B838C17149}" type="slidenum">
              <a:rPr lang="en-US" altLang="en-US" sz="1200">
                <a:latin typeface="+mj-lt"/>
                <a:cs typeface="Angsana New" pitchFamily="18" charset="-34"/>
              </a:rPr>
              <a:pPr algn="r">
                <a:defRPr/>
              </a:pPr>
              <a:t>36</a:t>
            </a:fld>
            <a:endParaRPr lang="th-TH" altLang="en-US" sz="1200">
              <a:latin typeface="+mj-lt"/>
              <a:cs typeface="Angsana New" pitchFamily="18" charset="-34"/>
            </a:endParaRPr>
          </a:p>
        </p:txBody>
      </p:sp>
      <p:pic>
        <p:nvPicPr>
          <p:cNvPr id="5222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924175"/>
            <a:ext cx="1584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997200"/>
            <a:ext cx="16557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924175"/>
            <a:ext cx="1584325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5472113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th-TH" sz="3600" kern="10" dirty="0">
                <a:ln w="9525"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ขอบคุณค่ะ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1142976" y="857232"/>
            <a:ext cx="7500938" cy="5732462"/>
          </a:xfrm>
          <a:custGeom>
            <a:avLst/>
            <a:gdLst>
              <a:gd name="T0" fmla="*/ 2147483647 w 3576"/>
              <a:gd name="T1" fmla="*/ 706923031 h 2844"/>
              <a:gd name="T2" fmla="*/ 2147483647 w 3576"/>
              <a:gd name="T3" fmla="*/ 410340661 h 2844"/>
              <a:gd name="T4" fmla="*/ 2147483647 w 3576"/>
              <a:gd name="T5" fmla="*/ 296582370 h 2844"/>
              <a:gd name="T6" fmla="*/ 2147483647 w 3576"/>
              <a:gd name="T7" fmla="*/ 0 h 2844"/>
              <a:gd name="T8" fmla="*/ 2147483647 w 3576"/>
              <a:gd name="T9" fmla="*/ 373775064 h 2844"/>
              <a:gd name="T10" fmla="*/ 2147483647 w 3576"/>
              <a:gd name="T11" fmla="*/ 857246918 h 2844"/>
              <a:gd name="T12" fmla="*/ 2147483647 w 3576"/>
              <a:gd name="T13" fmla="*/ 1523542852 h 2844"/>
              <a:gd name="T14" fmla="*/ 2147483647 w 3576"/>
              <a:gd name="T15" fmla="*/ 1820125095 h 2844"/>
              <a:gd name="T16" fmla="*/ 2147483647 w 3576"/>
              <a:gd name="T17" fmla="*/ 2147483647 h 2844"/>
              <a:gd name="T18" fmla="*/ 2147483647 w 3576"/>
              <a:gd name="T19" fmla="*/ 2147483647 h 2844"/>
              <a:gd name="T20" fmla="*/ 2147483647 w 3576"/>
              <a:gd name="T21" fmla="*/ 2147483647 h 2844"/>
              <a:gd name="T22" fmla="*/ 2147483647 w 3576"/>
              <a:gd name="T23" fmla="*/ 2147483647 h 2844"/>
              <a:gd name="T24" fmla="*/ 2147483647 w 3576"/>
              <a:gd name="T25" fmla="*/ 2147483647 h 2844"/>
              <a:gd name="T26" fmla="*/ 2147483647 w 3576"/>
              <a:gd name="T27" fmla="*/ 2147483647 h 2844"/>
              <a:gd name="T28" fmla="*/ 2147483647 w 3576"/>
              <a:gd name="T29" fmla="*/ 2147483647 h 2844"/>
              <a:gd name="T30" fmla="*/ 2147483647 w 3576"/>
              <a:gd name="T31" fmla="*/ 2147483647 h 2844"/>
              <a:gd name="T32" fmla="*/ 2147483647 w 3576"/>
              <a:gd name="T33" fmla="*/ 2147483647 h 2844"/>
              <a:gd name="T34" fmla="*/ 2147483647 w 3576"/>
              <a:gd name="T35" fmla="*/ 2147483647 h 2844"/>
              <a:gd name="T36" fmla="*/ 2147483647 w 3576"/>
              <a:gd name="T37" fmla="*/ 2147483647 h 2844"/>
              <a:gd name="T38" fmla="*/ 2147483647 w 3576"/>
              <a:gd name="T39" fmla="*/ 2147483647 h 2844"/>
              <a:gd name="T40" fmla="*/ 2147483647 w 3576"/>
              <a:gd name="T41" fmla="*/ 2147483647 h 2844"/>
              <a:gd name="T42" fmla="*/ 2147483647 w 3576"/>
              <a:gd name="T43" fmla="*/ 2147483647 h 2844"/>
              <a:gd name="T44" fmla="*/ 2147483647 w 3576"/>
              <a:gd name="T45" fmla="*/ 2147483647 h 2844"/>
              <a:gd name="T46" fmla="*/ 2147483647 w 3576"/>
              <a:gd name="T47" fmla="*/ 2147483647 h 2844"/>
              <a:gd name="T48" fmla="*/ 2147483647 w 3576"/>
              <a:gd name="T49" fmla="*/ 2147483647 h 2844"/>
              <a:gd name="T50" fmla="*/ 2147483647 w 3576"/>
              <a:gd name="T51" fmla="*/ 2147483647 h 2844"/>
              <a:gd name="T52" fmla="*/ 1777531465 w 3576"/>
              <a:gd name="T53" fmla="*/ 2147483647 h 2844"/>
              <a:gd name="T54" fmla="*/ 1214355069 w 3576"/>
              <a:gd name="T55" fmla="*/ 2147483647 h 2844"/>
              <a:gd name="T56" fmla="*/ 285990095 w 3576"/>
              <a:gd name="T57" fmla="*/ 2147483647 h 2844"/>
              <a:gd name="T58" fmla="*/ 167193746 w 3576"/>
              <a:gd name="T59" fmla="*/ 2147483647 h 2844"/>
              <a:gd name="T60" fmla="*/ 4400719 w 3576"/>
              <a:gd name="T61" fmla="*/ 2147483647 h 2844"/>
              <a:gd name="T62" fmla="*/ 448783059 w 3576"/>
              <a:gd name="T63" fmla="*/ 2147483647 h 2844"/>
              <a:gd name="T64" fmla="*/ 1011961684 w 3576"/>
              <a:gd name="T65" fmla="*/ 2147483647 h 2844"/>
              <a:gd name="T66" fmla="*/ 1535542378 w 3576"/>
              <a:gd name="T67" fmla="*/ 2147483647 h 2844"/>
              <a:gd name="T68" fmla="*/ 2147483647 w 3576"/>
              <a:gd name="T69" fmla="*/ 2147483647 h 2844"/>
              <a:gd name="T70" fmla="*/ 2147483647 w 3576"/>
              <a:gd name="T71" fmla="*/ 2147483647 h 2844"/>
              <a:gd name="T72" fmla="*/ 1975523872 w 3576"/>
              <a:gd name="T73" fmla="*/ 1933883386 h 2844"/>
              <a:gd name="T74" fmla="*/ 2147483647 w 3576"/>
              <a:gd name="T75" fmla="*/ 706923031 h 2844"/>
              <a:gd name="T76" fmla="*/ 2147483647 w 3576"/>
              <a:gd name="T77" fmla="*/ 893810499 h 28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76"/>
              <a:gd name="T118" fmla="*/ 0 h 2844"/>
              <a:gd name="T119" fmla="*/ 3576 w 3576"/>
              <a:gd name="T120" fmla="*/ 2844 h 284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76" h="2844">
                <a:moveTo>
                  <a:pt x="906" y="220"/>
                </a:moveTo>
                <a:cubicBezTo>
                  <a:pt x="921" y="205"/>
                  <a:pt x="937" y="189"/>
                  <a:pt x="952" y="174"/>
                </a:cubicBezTo>
                <a:cubicBezTo>
                  <a:pt x="959" y="167"/>
                  <a:pt x="971" y="169"/>
                  <a:pt x="980" y="165"/>
                </a:cubicBezTo>
                <a:cubicBezTo>
                  <a:pt x="1046" y="137"/>
                  <a:pt x="1100" y="113"/>
                  <a:pt x="1172" y="101"/>
                </a:cubicBezTo>
                <a:cubicBezTo>
                  <a:pt x="1181" y="98"/>
                  <a:pt x="1191" y="96"/>
                  <a:pt x="1199" y="92"/>
                </a:cubicBezTo>
                <a:cubicBezTo>
                  <a:pt x="1209" y="87"/>
                  <a:pt x="1216" y="77"/>
                  <a:pt x="1226" y="73"/>
                </a:cubicBezTo>
                <a:cubicBezTo>
                  <a:pt x="1276" y="56"/>
                  <a:pt x="1350" y="52"/>
                  <a:pt x="1400" y="46"/>
                </a:cubicBezTo>
                <a:cubicBezTo>
                  <a:pt x="1456" y="32"/>
                  <a:pt x="1508" y="11"/>
                  <a:pt x="1565" y="0"/>
                </a:cubicBezTo>
                <a:cubicBezTo>
                  <a:pt x="1694" y="7"/>
                  <a:pt x="1733" y="11"/>
                  <a:pt x="1839" y="46"/>
                </a:cubicBezTo>
                <a:cubicBezTo>
                  <a:pt x="1887" y="62"/>
                  <a:pt x="1985" y="92"/>
                  <a:pt x="1985" y="92"/>
                </a:cubicBezTo>
                <a:cubicBezTo>
                  <a:pt x="2032" y="127"/>
                  <a:pt x="2078" y="125"/>
                  <a:pt x="2132" y="147"/>
                </a:cubicBezTo>
                <a:cubicBezTo>
                  <a:pt x="2191" y="171"/>
                  <a:pt x="2256" y="185"/>
                  <a:pt x="2314" y="211"/>
                </a:cubicBezTo>
                <a:cubicBezTo>
                  <a:pt x="2365" y="234"/>
                  <a:pt x="2405" y="254"/>
                  <a:pt x="2461" y="265"/>
                </a:cubicBezTo>
                <a:cubicBezTo>
                  <a:pt x="2524" y="307"/>
                  <a:pt x="2590" y="352"/>
                  <a:pt x="2662" y="375"/>
                </a:cubicBezTo>
                <a:cubicBezTo>
                  <a:pt x="2725" y="440"/>
                  <a:pt x="2646" y="366"/>
                  <a:pt x="2735" y="421"/>
                </a:cubicBezTo>
                <a:cubicBezTo>
                  <a:pt x="2746" y="428"/>
                  <a:pt x="2752" y="440"/>
                  <a:pt x="2762" y="448"/>
                </a:cubicBezTo>
                <a:cubicBezTo>
                  <a:pt x="2804" y="479"/>
                  <a:pt x="2804" y="471"/>
                  <a:pt x="2845" y="494"/>
                </a:cubicBezTo>
                <a:cubicBezTo>
                  <a:pt x="2956" y="557"/>
                  <a:pt x="2802" y="472"/>
                  <a:pt x="2890" y="531"/>
                </a:cubicBezTo>
                <a:cubicBezTo>
                  <a:pt x="2916" y="549"/>
                  <a:pt x="2946" y="560"/>
                  <a:pt x="2973" y="576"/>
                </a:cubicBezTo>
                <a:cubicBezTo>
                  <a:pt x="3017" y="636"/>
                  <a:pt x="3061" y="638"/>
                  <a:pt x="3119" y="677"/>
                </a:cubicBezTo>
                <a:cubicBezTo>
                  <a:pt x="3143" y="713"/>
                  <a:pt x="3154" y="757"/>
                  <a:pt x="3183" y="787"/>
                </a:cubicBezTo>
                <a:cubicBezTo>
                  <a:pt x="3201" y="841"/>
                  <a:pt x="3206" y="956"/>
                  <a:pt x="3238" y="997"/>
                </a:cubicBezTo>
                <a:cubicBezTo>
                  <a:pt x="3259" y="1024"/>
                  <a:pt x="3302" y="1079"/>
                  <a:pt x="3302" y="1079"/>
                </a:cubicBezTo>
                <a:cubicBezTo>
                  <a:pt x="3327" y="1154"/>
                  <a:pt x="3353" y="1227"/>
                  <a:pt x="3384" y="1299"/>
                </a:cubicBezTo>
                <a:cubicBezTo>
                  <a:pt x="3398" y="1331"/>
                  <a:pt x="3395" y="1356"/>
                  <a:pt x="3421" y="1381"/>
                </a:cubicBezTo>
                <a:cubicBezTo>
                  <a:pt x="3432" y="1440"/>
                  <a:pt x="3449" y="1483"/>
                  <a:pt x="3476" y="1536"/>
                </a:cubicBezTo>
                <a:cubicBezTo>
                  <a:pt x="3487" y="1592"/>
                  <a:pt x="3508" y="1645"/>
                  <a:pt x="3540" y="1692"/>
                </a:cubicBezTo>
                <a:cubicBezTo>
                  <a:pt x="3556" y="1739"/>
                  <a:pt x="3566" y="1789"/>
                  <a:pt x="3576" y="1838"/>
                </a:cubicBezTo>
                <a:cubicBezTo>
                  <a:pt x="3571" y="1905"/>
                  <a:pt x="3576" y="1965"/>
                  <a:pt x="3540" y="2021"/>
                </a:cubicBezTo>
                <a:cubicBezTo>
                  <a:pt x="3532" y="2074"/>
                  <a:pt x="3527" y="2119"/>
                  <a:pt x="3503" y="2167"/>
                </a:cubicBezTo>
                <a:cubicBezTo>
                  <a:pt x="3474" y="2313"/>
                  <a:pt x="3487" y="2476"/>
                  <a:pt x="3375" y="2588"/>
                </a:cubicBezTo>
                <a:cubicBezTo>
                  <a:pt x="3361" y="2629"/>
                  <a:pt x="3335" y="2645"/>
                  <a:pt x="3302" y="2670"/>
                </a:cubicBezTo>
                <a:cubicBezTo>
                  <a:pt x="3219" y="2733"/>
                  <a:pt x="3159" y="2758"/>
                  <a:pt x="3055" y="2771"/>
                </a:cubicBezTo>
                <a:cubicBezTo>
                  <a:pt x="3020" y="2783"/>
                  <a:pt x="2990" y="2798"/>
                  <a:pt x="2954" y="2807"/>
                </a:cubicBezTo>
                <a:cubicBezTo>
                  <a:pt x="2898" y="2844"/>
                  <a:pt x="2839" y="2838"/>
                  <a:pt x="2772" y="2844"/>
                </a:cubicBezTo>
                <a:cubicBezTo>
                  <a:pt x="2638" y="2841"/>
                  <a:pt x="2503" y="2841"/>
                  <a:pt x="2369" y="2835"/>
                </a:cubicBezTo>
                <a:cubicBezTo>
                  <a:pt x="2291" y="2832"/>
                  <a:pt x="2210" y="2793"/>
                  <a:pt x="2132" y="2780"/>
                </a:cubicBezTo>
                <a:cubicBezTo>
                  <a:pt x="2123" y="2774"/>
                  <a:pt x="2114" y="2766"/>
                  <a:pt x="2104" y="2761"/>
                </a:cubicBezTo>
                <a:cubicBezTo>
                  <a:pt x="2086" y="2753"/>
                  <a:pt x="2049" y="2743"/>
                  <a:pt x="2049" y="2743"/>
                </a:cubicBezTo>
                <a:cubicBezTo>
                  <a:pt x="2014" y="2719"/>
                  <a:pt x="1979" y="2720"/>
                  <a:pt x="1940" y="2707"/>
                </a:cubicBezTo>
                <a:cubicBezTo>
                  <a:pt x="1861" y="2680"/>
                  <a:pt x="1782" y="2672"/>
                  <a:pt x="1702" y="2652"/>
                </a:cubicBezTo>
                <a:cubicBezTo>
                  <a:pt x="1664" y="2612"/>
                  <a:pt x="1696" y="2647"/>
                  <a:pt x="1638" y="2569"/>
                </a:cubicBezTo>
                <a:cubicBezTo>
                  <a:pt x="1629" y="2557"/>
                  <a:pt x="1610" y="2533"/>
                  <a:pt x="1610" y="2533"/>
                </a:cubicBezTo>
                <a:cubicBezTo>
                  <a:pt x="1598" y="2497"/>
                  <a:pt x="1588" y="2481"/>
                  <a:pt x="1556" y="2460"/>
                </a:cubicBezTo>
                <a:cubicBezTo>
                  <a:pt x="1522" y="2410"/>
                  <a:pt x="1515" y="2353"/>
                  <a:pt x="1501" y="2295"/>
                </a:cubicBezTo>
                <a:cubicBezTo>
                  <a:pt x="1494" y="2267"/>
                  <a:pt x="1442" y="2240"/>
                  <a:pt x="1428" y="2231"/>
                </a:cubicBezTo>
                <a:cubicBezTo>
                  <a:pt x="1419" y="2225"/>
                  <a:pt x="1400" y="2213"/>
                  <a:pt x="1400" y="2213"/>
                </a:cubicBezTo>
                <a:cubicBezTo>
                  <a:pt x="1354" y="2217"/>
                  <a:pt x="1300" y="2203"/>
                  <a:pt x="1263" y="2231"/>
                </a:cubicBezTo>
                <a:cubicBezTo>
                  <a:pt x="1226" y="2259"/>
                  <a:pt x="1214" y="2299"/>
                  <a:pt x="1172" y="2313"/>
                </a:cubicBezTo>
                <a:cubicBezTo>
                  <a:pt x="1117" y="2350"/>
                  <a:pt x="1087" y="2370"/>
                  <a:pt x="1025" y="2387"/>
                </a:cubicBezTo>
                <a:cubicBezTo>
                  <a:pt x="912" y="2384"/>
                  <a:pt x="800" y="2382"/>
                  <a:pt x="687" y="2377"/>
                </a:cubicBezTo>
                <a:cubicBezTo>
                  <a:pt x="643" y="2375"/>
                  <a:pt x="559" y="2350"/>
                  <a:pt x="559" y="2350"/>
                </a:cubicBezTo>
                <a:cubicBezTo>
                  <a:pt x="529" y="2330"/>
                  <a:pt x="500" y="2327"/>
                  <a:pt x="468" y="2313"/>
                </a:cubicBezTo>
                <a:cubicBezTo>
                  <a:pt x="448" y="2304"/>
                  <a:pt x="422" y="2292"/>
                  <a:pt x="404" y="2277"/>
                </a:cubicBezTo>
                <a:cubicBezTo>
                  <a:pt x="394" y="2269"/>
                  <a:pt x="388" y="2254"/>
                  <a:pt x="376" y="2249"/>
                </a:cubicBezTo>
                <a:cubicBezTo>
                  <a:pt x="344" y="2235"/>
                  <a:pt x="309" y="2231"/>
                  <a:pt x="276" y="2222"/>
                </a:cubicBezTo>
                <a:cubicBezTo>
                  <a:pt x="140" y="2135"/>
                  <a:pt x="196" y="2156"/>
                  <a:pt x="120" y="2131"/>
                </a:cubicBezTo>
                <a:cubicBezTo>
                  <a:pt x="100" y="2101"/>
                  <a:pt x="85" y="2069"/>
                  <a:pt x="65" y="2039"/>
                </a:cubicBezTo>
                <a:cubicBezTo>
                  <a:pt x="59" y="2021"/>
                  <a:pt x="53" y="2002"/>
                  <a:pt x="47" y="1984"/>
                </a:cubicBezTo>
                <a:cubicBezTo>
                  <a:pt x="44" y="1975"/>
                  <a:pt x="38" y="1957"/>
                  <a:pt x="38" y="1957"/>
                </a:cubicBezTo>
                <a:cubicBezTo>
                  <a:pt x="34" y="1923"/>
                  <a:pt x="22" y="1890"/>
                  <a:pt x="20" y="1856"/>
                </a:cubicBezTo>
                <a:cubicBezTo>
                  <a:pt x="0" y="1534"/>
                  <a:pt x="40" y="1666"/>
                  <a:pt x="1" y="1545"/>
                </a:cubicBezTo>
                <a:cubicBezTo>
                  <a:pt x="12" y="1467"/>
                  <a:pt x="3" y="1479"/>
                  <a:pt x="56" y="1436"/>
                </a:cubicBezTo>
                <a:cubicBezTo>
                  <a:pt x="92" y="1406"/>
                  <a:pt x="53" y="1424"/>
                  <a:pt x="102" y="1408"/>
                </a:cubicBezTo>
                <a:cubicBezTo>
                  <a:pt x="130" y="1370"/>
                  <a:pt x="160" y="1350"/>
                  <a:pt x="193" y="1317"/>
                </a:cubicBezTo>
                <a:cubicBezTo>
                  <a:pt x="218" y="1292"/>
                  <a:pt x="212" y="1277"/>
                  <a:pt x="230" y="1244"/>
                </a:cubicBezTo>
                <a:cubicBezTo>
                  <a:pt x="239" y="1227"/>
                  <a:pt x="261" y="1216"/>
                  <a:pt x="276" y="1207"/>
                </a:cubicBezTo>
                <a:cubicBezTo>
                  <a:pt x="322" y="1138"/>
                  <a:pt x="253" y="1227"/>
                  <a:pt x="349" y="1171"/>
                </a:cubicBezTo>
                <a:cubicBezTo>
                  <a:pt x="407" y="1137"/>
                  <a:pt x="424" y="1077"/>
                  <a:pt x="468" y="1033"/>
                </a:cubicBezTo>
                <a:cubicBezTo>
                  <a:pt x="476" y="1025"/>
                  <a:pt x="487" y="1023"/>
                  <a:pt x="495" y="1015"/>
                </a:cubicBezTo>
                <a:cubicBezTo>
                  <a:pt x="523" y="987"/>
                  <a:pt x="538" y="951"/>
                  <a:pt x="550" y="915"/>
                </a:cubicBezTo>
                <a:cubicBezTo>
                  <a:pt x="543" y="816"/>
                  <a:pt x="535" y="725"/>
                  <a:pt x="504" y="631"/>
                </a:cubicBezTo>
                <a:cubicBezTo>
                  <a:pt x="493" y="597"/>
                  <a:pt x="479" y="565"/>
                  <a:pt x="468" y="531"/>
                </a:cubicBezTo>
                <a:cubicBezTo>
                  <a:pt x="462" y="512"/>
                  <a:pt x="449" y="476"/>
                  <a:pt x="449" y="476"/>
                </a:cubicBezTo>
                <a:cubicBezTo>
                  <a:pt x="502" y="423"/>
                  <a:pt x="460" y="473"/>
                  <a:pt x="477" y="320"/>
                </a:cubicBezTo>
                <a:cubicBezTo>
                  <a:pt x="484" y="257"/>
                  <a:pt x="558" y="192"/>
                  <a:pt x="614" y="174"/>
                </a:cubicBezTo>
                <a:cubicBezTo>
                  <a:pt x="660" y="177"/>
                  <a:pt x="705" y="181"/>
                  <a:pt x="751" y="183"/>
                </a:cubicBezTo>
                <a:cubicBezTo>
                  <a:pt x="967" y="195"/>
                  <a:pt x="1010" y="157"/>
                  <a:pt x="906" y="220"/>
                </a:cubicBezTo>
                <a:close/>
              </a:path>
            </a:pathLst>
          </a:custGeom>
          <a:solidFill>
            <a:srgbClr val="33CC33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33854" y="72570"/>
            <a:ext cx="4243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แผนที่หมู่บ้านรับผิดชอบ</a:t>
            </a:r>
            <a:endParaRPr lang="th-TH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79" name="กลุ่ม 78"/>
          <p:cNvGrpSpPr/>
          <p:nvPr/>
        </p:nvGrpSpPr>
        <p:grpSpPr>
          <a:xfrm>
            <a:off x="708005" y="1643050"/>
            <a:ext cx="7808913" cy="4740275"/>
            <a:chOff x="708005" y="1643050"/>
            <a:chExt cx="7808913" cy="4740275"/>
          </a:xfrm>
        </p:grpSpPr>
        <p:sp>
          <p:nvSpPr>
            <p:cNvPr id="58" name="Freeform 3"/>
            <p:cNvSpPr>
              <a:spLocks/>
            </p:cNvSpPr>
            <p:nvPr/>
          </p:nvSpPr>
          <p:spPr bwMode="auto">
            <a:xfrm>
              <a:off x="1714480" y="1643050"/>
              <a:ext cx="4044950" cy="4608512"/>
            </a:xfrm>
            <a:custGeom>
              <a:avLst/>
              <a:gdLst>
                <a:gd name="T0" fmla="*/ 2147483647 w 2548"/>
                <a:gd name="T1" fmla="*/ 2147483647 h 2903"/>
                <a:gd name="T2" fmla="*/ 2147483647 w 2548"/>
                <a:gd name="T3" fmla="*/ 2147483647 h 2903"/>
                <a:gd name="T4" fmla="*/ 2147483647 w 2548"/>
                <a:gd name="T5" fmla="*/ 2147483647 h 2903"/>
                <a:gd name="T6" fmla="*/ 2147483647 w 2548"/>
                <a:gd name="T7" fmla="*/ 2147483647 h 2903"/>
                <a:gd name="T8" fmla="*/ 2147483647 w 2548"/>
                <a:gd name="T9" fmla="*/ 801409529 h 2903"/>
                <a:gd name="T10" fmla="*/ 0 w 2548"/>
                <a:gd name="T11" fmla="*/ 0 h 29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8"/>
                <a:gd name="T19" fmla="*/ 0 h 2903"/>
                <a:gd name="T20" fmla="*/ 2548 w 2548"/>
                <a:gd name="T21" fmla="*/ 2903 h 29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8" h="2903">
                  <a:moveTo>
                    <a:pt x="2132" y="2903"/>
                  </a:moveTo>
                  <a:cubicBezTo>
                    <a:pt x="2340" y="2634"/>
                    <a:pt x="2548" y="2366"/>
                    <a:pt x="2540" y="2177"/>
                  </a:cubicBezTo>
                  <a:cubicBezTo>
                    <a:pt x="2532" y="1988"/>
                    <a:pt x="2290" y="1981"/>
                    <a:pt x="2086" y="1769"/>
                  </a:cubicBezTo>
                  <a:cubicBezTo>
                    <a:pt x="1882" y="1557"/>
                    <a:pt x="1511" y="1149"/>
                    <a:pt x="1315" y="907"/>
                  </a:cubicBezTo>
                  <a:cubicBezTo>
                    <a:pt x="1119" y="665"/>
                    <a:pt x="1126" y="469"/>
                    <a:pt x="907" y="318"/>
                  </a:cubicBezTo>
                  <a:cubicBezTo>
                    <a:pt x="688" y="167"/>
                    <a:pt x="344" y="83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3495655" y="1995475"/>
              <a:ext cx="1511300" cy="433387"/>
            </a:xfrm>
            <a:prstGeom prst="wedgeRoundRectCallout">
              <a:avLst>
                <a:gd name="adj1" fmla="val -37606"/>
                <a:gd name="adj2" fmla="val 145606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บ้านกกโด่ ม</a:t>
              </a:r>
              <a:r>
                <a:rPr lang="en-US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.4</a:t>
              </a:r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60" name="AutoShape 5"/>
            <p:cNvSpPr>
              <a:spLocks noChangeArrowheads="1"/>
            </p:cNvSpPr>
            <p:nvPr/>
          </p:nvSpPr>
          <p:spPr bwMode="auto">
            <a:xfrm>
              <a:off x="5583218" y="5951525"/>
              <a:ext cx="1296987" cy="431800"/>
            </a:xfrm>
            <a:prstGeom prst="wedgeRoundRectCallout">
              <a:avLst>
                <a:gd name="adj1" fmla="val -64690"/>
                <a:gd name="adj2" fmla="val -66912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บ้านนาผาง ม.5</a:t>
              </a:r>
            </a:p>
          </p:txBody>
        </p:sp>
        <p:sp>
          <p:nvSpPr>
            <p:cNvPr id="61" name="AutoShape 7"/>
            <p:cNvSpPr>
              <a:spLocks noChangeArrowheads="1"/>
            </p:cNvSpPr>
            <p:nvPr/>
          </p:nvSpPr>
          <p:spPr bwMode="auto">
            <a:xfrm>
              <a:off x="708005" y="1990712"/>
              <a:ext cx="1635125" cy="504825"/>
            </a:xfrm>
            <a:prstGeom prst="wedgeRoundRectCallout">
              <a:avLst>
                <a:gd name="adj1" fmla="val 67671"/>
                <a:gd name="adj2" fmla="val -58176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บ้านนาขี้นาค ม</a:t>
              </a:r>
              <a:r>
                <a:rPr lang="en-US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.2</a:t>
              </a:r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62" name="AutoShape 8"/>
            <p:cNvSpPr>
              <a:spLocks noChangeArrowheads="1"/>
            </p:cNvSpPr>
            <p:nvPr/>
          </p:nvSpPr>
          <p:spPr bwMode="auto">
            <a:xfrm>
              <a:off x="1500168" y="2782875"/>
              <a:ext cx="1490662" cy="358775"/>
            </a:xfrm>
            <a:prstGeom prst="wedgeRoundRectCallout">
              <a:avLst>
                <a:gd name="adj1" fmla="val 27741"/>
                <a:gd name="adj2" fmla="val -168144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บ้านนาเจริญ ม</a:t>
              </a:r>
              <a:r>
                <a:rPr lang="en-US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.7</a:t>
              </a:r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  <a:p>
              <a:pPr algn="ctr"/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63" name="AutoShape 9"/>
            <p:cNvSpPr>
              <a:spLocks noChangeArrowheads="1"/>
            </p:cNvSpPr>
            <p:nvPr/>
          </p:nvSpPr>
          <p:spPr bwMode="auto">
            <a:xfrm>
              <a:off x="2293918" y="3359137"/>
              <a:ext cx="1706562" cy="433388"/>
            </a:xfrm>
            <a:prstGeom prst="wedgeRoundRectCallout">
              <a:avLst>
                <a:gd name="adj1" fmla="val 66278"/>
                <a:gd name="adj2" fmla="val 24361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บ้านกกปลาซิว ม.1</a:t>
              </a:r>
            </a:p>
          </p:txBody>
        </p:sp>
        <p:sp>
          <p:nvSpPr>
            <p:cNvPr id="64" name="AutoShape 10"/>
            <p:cNvSpPr>
              <a:spLocks noChangeArrowheads="1"/>
            </p:cNvSpPr>
            <p:nvPr/>
          </p:nvSpPr>
          <p:spPr bwMode="auto">
            <a:xfrm>
              <a:off x="6643668" y="4643425"/>
              <a:ext cx="1873250" cy="431800"/>
            </a:xfrm>
            <a:prstGeom prst="wedgeRoundRectCallout">
              <a:avLst>
                <a:gd name="adj1" fmla="val -46949"/>
                <a:gd name="adj2" fmla="val 119486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บ้านโพนแพง ม</a:t>
              </a:r>
              <a:r>
                <a:rPr lang="en-US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.6</a:t>
              </a:r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65" name="AutoShape 11"/>
            <p:cNvSpPr>
              <a:spLocks noChangeArrowheads="1"/>
            </p:cNvSpPr>
            <p:nvPr/>
          </p:nvSpPr>
          <p:spPr bwMode="auto">
            <a:xfrm>
              <a:off x="5629255" y="3783000"/>
              <a:ext cx="1728788" cy="360362"/>
            </a:xfrm>
            <a:prstGeom prst="wedgeRoundRectCallout">
              <a:avLst>
                <a:gd name="adj1" fmla="val -67537"/>
                <a:gd name="adj2" fmla="val 112995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บ้านโพน ม</a:t>
              </a:r>
              <a:r>
                <a:rPr lang="en-US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.8</a:t>
              </a:r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auto">
            <a:xfrm>
              <a:off x="2641580" y="1703375"/>
              <a:ext cx="144463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60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2774930" y="1919275"/>
              <a:ext cx="144463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60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3498830" y="2857487"/>
              <a:ext cx="144463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60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endParaRPr>
            </a:p>
          </p:txBody>
        </p:sp>
        <p:sp>
          <p:nvSpPr>
            <p:cNvPr id="69" name="Oval 19"/>
            <p:cNvSpPr>
              <a:spLocks noChangeArrowheads="1"/>
            </p:cNvSpPr>
            <p:nvPr/>
          </p:nvSpPr>
          <p:spPr bwMode="auto">
            <a:xfrm>
              <a:off x="4214793" y="3357550"/>
              <a:ext cx="144462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60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endParaRPr>
            </a:p>
          </p:txBody>
        </p:sp>
        <p:sp>
          <p:nvSpPr>
            <p:cNvPr id="70" name="Oval 20"/>
            <p:cNvSpPr>
              <a:spLocks noChangeArrowheads="1"/>
            </p:cNvSpPr>
            <p:nvPr/>
          </p:nvSpPr>
          <p:spPr bwMode="auto">
            <a:xfrm>
              <a:off x="4856143" y="3998900"/>
              <a:ext cx="144462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60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endParaRPr>
            </a:p>
          </p:txBody>
        </p:sp>
        <p:sp>
          <p:nvSpPr>
            <p:cNvPr id="71" name="Oval 23"/>
            <p:cNvSpPr>
              <a:spLocks noChangeArrowheads="1"/>
            </p:cNvSpPr>
            <p:nvPr/>
          </p:nvSpPr>
          <p:spPr bwMode="auto">
            <a:xfrm>
              <a:off x="5357793" y="5570525"/>
              <a:ext cx="144462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60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auto">
            <a:xfrm>
              <a:off x="4071918" y="3571862"/>
              <a:ext cx="430212" cy="503238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73" name="AutoShape 25"/>
            <p:cNvSpPr>
              <a:spLocks noChangeArrowheads="1"/>
            </p:cNvSpPr>
            <p:nvPr/>
          </p:nvSpPr>
          <p:spPr bwMode="auto">
            <a:xfrm>
              <a:off x="1714480" y="3997312"/>
              <a:ext cx="1633538" cy="360363"/>
            </a:xfrm>
            <a:prstGeom prst="wedgeRoundRectCallout">
              <a:avLst>
                <a:gd name="adj1" fmla="val 91495"/>
                <a:gd name="adj2" fmla="val 14759"/>
                <a:gd name="adj3" fmla="val 16667"/>
              </a:avLst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รพ.สต.กกปลาซิว</a:t>
              </a:r>
            </a:p>
          </p:txBody>
        </p:sp>
        <p:sp>
          <p:nvSpPr>
            <p:cNvPr id="74" name="AutoShape 8"/>
            <p:cNvSpPr>
              <a:spLocks noChangeArrowheads="1"/>
            </p:cNvSpPr>
            <p:nvPr/>
          </p:nvSpPr>
          <p:spPr bwMode="auto">
            <a:xfrm>
              <a:off x="3581380" y="4786300"/>
              <a:ext cx="1490663" cy="358775"/>
            </a:xfrm>
            <a:prstGeom prst="wedgeRoundRectCallout">
              <a:avLst>
                <a:gd name="adj1" fmla="val 27741"/>
                <a:gd name="adj2" fmla="val -168144"/>
                <a:gd name="adj3" fmla="val 16667"/>
              </a:avLst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algn="ctr"/>
              <a:r>
                <a:rPr lang="th-TH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บ้านหนองครอง ม</a:t>
              </a:r>
              <a:r>
                <a:rPr lang="en-US" sz="1600" b="1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TH Niramit AS" pitchFamily="2" charset="-34"/>
                  <a:cs typeface="TH Niramit AS" pitchFamily="2" charset="-34"/>
                </a:rPr>
                <a:t>.3</a:t>
              </a:r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  <a:p>
              <a:pPr algn="ctr"/>
              <a:endParaRPr lang="th-TH" sz="1600" b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6429388" y="5286388"/>
              <a:ext cx="144463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th-TH" sz="160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987675" y="260350"/>
            <a:ext cx="4248150" cy="830997"/>
          </a:xfrm>
          <a:prstGeom prst="rect">
            <a:avLst/>
          </a:prstGeom>
          <a:solidFill>
            <a:srgbClr val="99FF66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2BCDD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th-TH" sz="48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cs typeface="AngsanaUPC" pitchFamily="18" charset="-34"/>
              </a:rPr>
              <a:t>ทำเนียบบุคลากร</a:t>
            </a:r>
            <a:endParaRPr lang="fr-FR" sz="48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cs typeface="AngsanaUPC" pitchFamily="18" charset="-34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42988" y="1773238"/>
            <a:ext cx="73453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/>
            <a:endParaRPr lang="th-TH" sz="2000" b="1">
              <a:solidFill>
                <a:srgbClr val="FE8302"/>
              </a:solidFill>
              <a:latin typeface="Verdana" pitchFamily="34" charset="0"/>
            </a:endParaRPr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3500430" y="3286124"/>
            <a:ext cx="2376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นางจิตลัดดา  พาพรม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ฤทธิ์     </a:t>
            </a:r>
            <a:r>
              <a:rPr lang="th-TH" sz="2000" b="1" dirty="0" err="1" smtClean="0">
                <a:solidFill>
                  <a:srgbClr val="0033CC"/>
                </a:solidFill>
                <a:cs typeface="Angsana New" pitchFamily="18" charset="-34"/>
              </a:rPr>
              <a:t>ผอ</a:t>
            </a:r>
            <a:r>
              <a:rPr lang="en-US" sz="2000" b="1" dirty="0" smtClean="0">
                <a:solidFill>
                  <a:srgbClr val="0033CC"/>
                </a:solidFill>
                <a:cs typeface="Angsana New" pitchFamily="18" charset="-34"/>
              </a:rPr>
              <a:t>.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รพ</a:t>
            </a:r>
            <a:r>
              <a:rPr lang="en-US" sz="2000" b="1" dirty="0" smtClean="0">
                <a:solidFill>
                  <a:srgbClr val="0033CC"/>
                </a:solidFill>
                <a:cs typeface="Angsana New" pitchFamily="18" charset="-34"/>
              </a:rPr>
              <a:t>.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บ้านกกปลาซิว</a:t>
            </a:r>
            <a:endParaRPr lang="ru-RU" sz="2000" b="1" dirty="0">
              <a:solidFill>
                <a:srgbClr val="0033CC"/>
              </a:solidFill>
              <a:cs typeface="Angsana New" pitchFamily="18" charset="-34"/>
            </a:endParaRPr>
          </a:p>
        </p:txBody>
      </p: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5643570" y="3786190"/>
            <a:ext cx="2663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น</a:t>
            </a:r>
            <a:r>
              <a:rPr lang="en-US" sz="2000" b="1" dirty="0">
                <a:solidFill>
                  <a:srgbClr val="0033CC"/>
                </a:solidFill>
                <a:cs typeface="Angsana New" pitchFamily="18" charset="-34"/>
              </a:rPr>
              <a:t>.</a:t>
            </a: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ส</a:t>
            </a:r>
            <a:r>
              <a:rPr lang="en-US" sz="2000" b="1" dirty="0">
                <a:solidFill>
                  <a:srgbClr val="0033CC"/>
                </a:solidFill>
                <a:cs typeface="Angsana New" pitchFamily="18" charset="-34"/>
              </a:rPr>
              <a:t>.</a:t>
            </a: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ปิยนุช  ชู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รัตน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์             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นักวิชาการ</a:t>
            </a: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สาธารณสุขชำนาญการ</a:t>
            </a:r>
            <a:endParaRPr lang="ru-RU" sz="2000" b="1" dirty="0">
              <a:solidFill>
                <a:srgbClr val="0033CC"/>
              </a:solidFill>
              <a:cs typeface="Angsana New" pitchFamily="18" charset="-34"/>
            </a:endParaRPr>
          </a:p>
        </p:txBody>
      </p:sp>
      <p:sp>
        <p:nvSpPr>
          <p:cNvPr id="17418" name="Text Box 21"/>
          <p:cNvSpPr txBox="1">
            <a:spLocks noChangeArrowheads="1"/>
          </p:cNvSpPr>
          <p:nvPr/>
        </p:nvSpPr>
        <p:spPr bwMode="auto">
          <a:xfrm>
            <a:off x="1500166" y="3857628"/>
            <a:ext cx="1871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น</a:t>
            </a:r>
            <a:r>
              <a:rPr lang="en-US" sz="20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ส</a:t>
            </a:r>
            <a:r>
              <a:rPr lang="en-US" sz="20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000" b="1" dirty="0" err="1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ลีลวัฒน์</a:t>
            </a:r>
            <a:r>
              <a:rPr lang="th-TH" sz="2000" b="1" dirty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dirty="0" smtClean="0">
                <a:solidFill>
                  <a:srgbClr val="0033CC"/>
                </a:solidFill>
                <a:latin typeface="TH SarabunPSK" pitchFamily="34" charset="-34"/>
                <a:cs typeface="TH SarabunPSK" pitchFamily="34" charset="-34"/>
              </a:rPr>
              <a:t>กองศูนย์พยาบาลวิชาชีพ</a:t>
            </a:r>
            <a:endParaRPr lang="ru-RU" sz="2000" b="1" dirty="0">
              <a:solidFill>
                <a:srgbClr val="0033CC"/>
              </a:solidFill>
              <a:cs typeface="TH SarabunPSK" pitchFamily="34" charset="-34"/>
            </a:endParaRPr>
          </a:p>
        </p:txBody>
      </p:sp>
      <p:pic>
        <p:nvPicPr>
          <p:cNvPr id="20502" name="Picture 22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2928926" y="4929198"/>
            <a:ext cx="1728788" cy="122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3" name="Picture 23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5214942" y="4929198"/>
            <a:ext cx="1584325" cy="1223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21" name="Text Box 24"/>
          <p:cNvSpPr txBox="1">
            <a:spLocks noChangeArrowheads="1"/>
          </p:cNvSpPr>
          <p:nvPr/>
        </p:nvSpPr>
        <p:spPr bwMode="auto">
          <a:xfrm>
            <a:off x="2714612" y="6215083"/>
            <a:ext cx="2160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นางวิราช   พลรา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ชม       </a:t>
            </a:r>
            <a:r>
              <a:rPr lang="th-TH" sz="2000" b="1" dirty="0" err="1" smtClean="0">
                <a:solidFill>
                  <a:srgbClr val="0033CC"/>
                </a:solidFill>
                <a:cs typeface="Angsana New" pitchFamily="18" charset="-34"/>
              </a:rPr>
              <a:t>พสอ</a:t>
            </a:r>
            <a:r>
              <a:rPr lang="en-US" sz="2000" b="1" dirty="0">
                <a:solidFill>
                  <a:srgbClr val="0033CC"/>
                </a:solidFill>
                <a:cs typeface="Angsana New" pitchFamily="18" charset="-34"/>
              </a:rPr>
              <a:t>.</a:t>
            </a:r>
            <a:endParaRPr lang="ru-RU" sz="2000" b="1" dirty="0">
              <a:solidFill>
                <a:srgbClr val="0033CC"/>
              </a:solidFill>
              <a:cs typeface="Angsana New" pitchFamily="18" charset="-34"/>
            </a:endParaRPr>
          </a:p>
        </p:txBody>
      </p:sp>
      <p:sp>
        <p:nvSpPr>
          <p:cNvPr id="17422" name="Text Box 25"/>
          <p:cNvSpPr txBox="1">
            <a:spLocks noChangeArrowheads="1"/>
          </p:cNvSpPr>
          <p:nvPr/>
        </p:nvSpPr>
        <p:spPr bwMode="auto">
          <a:xfrm>
            <a:off x="5000628" y="6150114"/>
            <a:ext cx="21605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นายสมัคร  พล</a:t>
            </a:r>
            <a:r>
              <a:rPr lang="th-TH" sz="2000" b="1" dirty="0" smtClean="0">
                <a:solidFill>
                  <a:srgbClr val="0033CC"/>
                </a:solidFill>
                <a:cs typeface="Angsana New" pitchFamily="18" charset="-34"/>
              </a:rPr>
              <a:t>ราช    พนักงาน</a:t>
            </a:r>
            <a:r>
              <a:rPr lang="th-TH" sz="2000" b="1" dirty="0">
                <a:solidFill>
                  <a:srgbClr val="0033CC"/>
                </a:solidFill>
                <a:cs typeface="Angsana New" pitchFamily="18" charset="-34"/>
              </a:rPr>
              <a:t>ขับรถยนต์</a:t>
            </a:r>
            <a:endParaRPr lang="ru-RU" sz="2000" b="1" dirty="0">
              <a:solidFill>
                <a:srgbClr val="0033CC"/>
              </a:solidFill>
              <a:cs typeface="Angsana New" pitchFamily="18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2285984" y="1928802"/>
            <a:ext cx="5003832" cy="3148032"/>
            <a:chOff x="2285984" y="1857364"/>
            <a:chExt cx="5003832" cy="3148032"/>
          </a:xfrm>
        </p:grpSpPr>
        <p:sp>
          <p:nvSpPr>
            <p:cNvPr id="17413" name="Line 13"/>
            <p:cNvSpPr>
              <a:spLocks noChangeShapeType="1"/>
            </p:cNvSpPr>
            <p:nvPr/>
          </p:nvSpPr>
          <p:spPr bwMode="auto">
            <a:xfrm>
              <a:off x="5715008" y="1857364"/>
              <a:ext cx="1296987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4" name="Line 15"/>
            <p:cNvSpPr>
              <a:spLocks noChangeShapeType="1"/>
            </p:cNvSpPr>
            <p:nvPr/>
          </p:nvSpPr>
          <p:spPr bwMode="auto">
            <a:xfrm>
              <a:off x="7000892" y="1857364"/>
              <a:ext cx="0" cy="50482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6" name="Line 19"/>
            <p:cNvSpPr>
              <a:spLocks noChangeShapeType="1"/>
            </p:cNvSpPr>
            <p:nvPr/>
          </p:nvSpPr>
          <p:spPr bwMode="auto">
            <a:xfrm>
              <a:off x="2285984" y="1857364"/>
              <a:ext cx="1296987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7" name="Line 20"/>
            <p:cNvSpPr>
              <a:spLocks noChangeShapeType="1"/>
            </p:cNvSpPr>
            <p:nvPr/>
          </p:nvSpPr>
          <p:spPr bwMode="auto">
            <a:xfrm>
              <a:off x="2285984" y="1857364"/>
              <a:ext cx="0" cy="50482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3" name="Line 27"/>
            <p:cNvSpPr>
              <a:spLocks noChangeShapeType="1"/>
            </p:cNvSpPr>
            <p:nvPr/>
          </p:nvSpPr>
          <p:spPr bwMode="auto">
            <a:xfrm>
              <a:off x="2357422" y="4572008"/>
              <a:ext cx="0" cy="43338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4" name="Line 28"/>
            <p:cNvSpPr>
              <a:spLocks noChangeShapeType="1"/>
            </p:cNvSpPr>
            <p:nvPr/>
          </p:nvSpPr>
          <p:spPr bwMode="auto">
            <a:xfrm>
              <a:off x="7286644" y="4500570"/>
              <a:ext cx="0" cy="50482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5" name="Line 29"/>
            <p:cNvSpPr>
              <a:spLocks noChangeShapeType="1"/>
            </p:cNvSpPr>
            <p:nvPr/>
          </p:nvSpPr>
          <p:spPr bwMode="auto">
            <a:xfrm>
              <a:off x="2357422" y="5000636"/>
              <a:ext cx="503237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6" name="Line 30"/>
            <p:cNvSpPr>
              <a:spLocks noChangeShapeType="1"/>
            </p:cNvSpPr>
            <p:nvPr/>
          </p:nvSpPr>
          <p:spPr bwMode="auto">
            <a:xfrm>
              <a:off x="6858016" y="5000636"/>
              <a:ext cx="431800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17427" name="Picture 22" descr="Picture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214554"/>
            <a:ext cx="1447800" cy="1633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28" name="Picture 23" descr="รูปดี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143116"/>
            <a:ext cx="1558925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29" name="Picture 24" descr="รูปพี่ต๋อ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428736"/>
            <a:ext cx="1371600" cy="159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2988" y="2276475"/>
            <a:ext cx="7704137" cy="42830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anchor="ctr">
            <a:spAutoFit/>
            <a:flatTx/>
          </a:bodyPr>
          <a:lstStyle/>
          <a:p>
            <a:pPr marL="342900" indent="-342900" algn="ctr">
              <a:spcBef>
                <a:spcPct val="50000"/>
              </a:spcBef>
              <a:tabLst>
                <a:tab pos="914400" algn="l"/>
              </a:tabLst>
            </a:pPr>
            <a:r>
              <a:rPr lang="th-TH" sz="3200" b="1" dirty="0" err="1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พันธ</a:t>
            </a:r>
            <a:r>
              <a:rPr lang="th-TH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กิจ </a:t>
            </a:r>
            <a:r>
              <a:rPr lang="en-US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(MISSION)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914400" algn="l"/>
              </a:tabLst>
            </a:pPr>
            <a:r>
              <a:rPr lang="th-TH" sz="28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พัฒนาบุคลากรให้มีคุณภาพ ด้านบริหาร บริการและวิชาการ</a:t>
            </a:r>
            <a:endParaRPr lang="en-US" sz="2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914400" algn="l"/>
              </a:tabLst>
            </a:pPr>
            <a:r>
              <a:rPr lang="th-TH" sz="28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พัฒนาสถานบริการให้ผ่านเกณฑ์มาตรฐาน น่าอยู่ น่าทำงาน</a:t>
            </a:r>
            <a:endParaRPr lang="en-US" sz="2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914400" algn="l"/>
              </a:tabLst>
            </a:pPr>
            <a:r>
              <a:rPr lang="th-TH" sz="28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พัฒนาระบบข้อมูลข่าวสารและระบบรายงานถูกต้อง ทันเวลา</a:t>
            </a:r>
            <a:endParaRPr lang="en-US" sz="2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914400" algn="l"/>
              </a:tabLst>
            </a:pPr>
            <a:r>
              <a:rPr lang="th-TH" sz="28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พัฒนาระบบบริหารงานให้มีความโปร่งใส โดยยึดหลัก</a:t>
            </a:r>
            <a:r>
              <a:rPr lang="th-TH" sz="2800" b="1" dirty="0" err="1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8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บาล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tabLst>
                <a:tab pos="914400" algn="l"/>
              </a:tabLst>
            </a:pPr>
            <a:r>
              <a:rPr lang="th-TH" sz="28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ส่งเสริมและสนับสนุนการมีส่วนร่วมของประชาชน องค์กรปกครองส่วนท้องถิ่น องค์กรเอกชน กลุ่มเครือข่ายต่างๆ</a:t>
            </a:r>
            <a:r>
              <a:rPr lang="en-US" sz="3200" b="1" dirty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85786" y="285728"/>
            <a:ext cx="7848600" cy="1871662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anchor="ctr">
            <a:spAutoFit/>
            <a:flatTx/>
          </a:bodyPr>
          <a:lstStyle/>
          <a:p>
            <a:pPr algn="ctr">
              <a:spcBef>
                <a:spcPct val="50000"/>
              </a:spcBef>
              <a:tabLst>
                <a:tab pos="914400" algn="l"/>
              </a:tabLst>
            </a:pPr>
            <a:r>
              <a:rPr lang="th-TH" sz="3200" b="1" dirty="0">
                <a:solidFill>
                  <a:srgbClr val="0033CC"/>
                </a:solidFill>
                <a:latin typeface="TH Niramit AS" pitchFamily="2" charset="-34"/>
                <a:cs typeface="TH Niramit AS" pitchFamily="2" charset="-34"/>
              </a:rPr>
              <a:t>วิสัยทัศน์ รพ.สต.กกปลาซิว </a:t>
            </a:r>
            <a:r>
              <a:rPr lang="en-US" sz="3200" b="1" dirty="0">
                <a:solidFill>
                  <a:srgbClr val="0033CC"/>
                </a:solidFill>
                <a:latin typeface="TH Niramit AS" pitchFamily="2" charset="-34"/>
                <a:cs typeface="TH Niramit AS" pitchFamily="2" charset="-34"/>
              </a:rPr>
              <a:t>(VISION)</a:t>
            </a:r>
          </a:p>
          <a:p>
            <a:pPr algn="ctr">
              <a:spcBef>
                <a:spcPct val="50000"/>
              </a:spcBef>
              <a:tabLst>
                <a:tab pos="914400" algn="l"/>
              </a:tabLst>
            </a:pPr>
            <a:r>
              <a:rPr lang="th-TH" sz="2800" b="1" dirty="0">
                <a:solidFill>
                  <a:srgbClr val="0033CC"/>
                </a:solidFill>
                <a:latin typeface="TH Niramit AS" pitchFamily="2" charset="-34"/>
                <a:cs typeface="TH Niramit AS" pitchFamily="2" charset="-34"/>
              </a:rPr>
              <a:t>สถานบริการมีคุณภาพ ได้มาตรฐาน  ด้านการบริหาร บริการ </a:t>
            </a:r>
          </a:p>
          <a:p>
            <a:pPr algn="ctr">
              <a:spcBef>
                <a:spcPct val="50000"/>
              </a:spcBef>
              <a:tabLst>
                <a:tab pos="914400" algn="l"/>
              </a:tabLst>
            </a:pPr>
            <a:r>
              <a:rPr lang="th-TH" sz="2800" b="1" dirty="0">
                <a:solidFill>
                  <a:srgbClr val="0033CC"/>
                </a:solidFill>
                <a:latin typeface="TH Niramit AS" pitchFamily="2" charset="-34"/>
                <a:cs typeface="TH Niramit AS" pitchFamily="2" charset="-34"/>
              </a:rPr>
              <a:t>และวิชาการ  บริการแบบผสมผสาน    เน้นการมีส่วนร่วมของชุมชน</a:t>
            </a:r>
            <a:endParaRPr lang="en-US" sz="2800" b="1" dirty="0">
              <a:solidFill>
                <a:srgbClr val="0033CC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2879725" cy="992187"/>
          </a:xfrm>
          <a:solidFill>
            <a:srgbClr val="FFFF00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t">
            <a:normAutofit fontScale="90000"/>
            <a:flatTx/>
          </a:bodyPr>
          <a:lstStyle/>
          <a:p>
            <a:pPr algn="ctr"/>
            <a:r>
              <a:rPr lang="th-TH" sz="6000" b="1" dirty="0" smtClean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ข้อมูลทั่วไป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16013" y="1484313"/>
            <a:ext cx="7596187" cy="528637"/>
          </a:xfrm>
          <a:prstGeom prst="rect">
            <a:avLst/>
          </a:prstGeom>
          <a:solidFill>
            <a:srgbClr val="00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แบ่งออก 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9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หมู่บ้าน  จำนวนหลังคาเรือน   1,088 หลังคาเรือน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16013" y="2133600"/>
            <a:ext cx="7632700" cy="528638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latin typeface="TH Niramit AS" pitchFamily="2" charset="-34"/>
                <a:cs typeface="TH Niramit AS" pitchFamily="2" charset="-34"/>
              </a:rPr>
              <a:t>ประชากรทั้งหมด </a:t>
            </a:r>
            <a:r>
              <a:rPr lang="en-US" sz="2800" b="1">
                <a:latin typeface="TH Niramit AS" pitchFamily="2" charset="-34"/>
                <a:cs typeface="TH Niramit AS" pitchFamily="2" charset="-34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4,015 </a:t>
            </a:r>
            <a:r>
              <a:rPr lang="th-TH" sz="2800" b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คน</a:t>
            </a:r>
            <a:r>
              <a:rPr lang="en-US" sz="2800" b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800" b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ชาย 2</a:t>
            </a:r>
            <a:r>
              <a:rPr lang="en-US" sz="2800" b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,035</a:t>
            </a:r>
            <a:r>
              <a:rPr lang="th-TH" sz="2800" b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คน   หญิง  1,980  คน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16013" y="2781300"/>
            <a:ext cx="7559675" cy="528638"/>
          </a:xfrm>
          <a:prstGeom prst="rect">
            <a:avLst/>
          </a:prstGeom>
          <a:solidFill>
            <a:srgbClr val="33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จำนวน  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อส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ม.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82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 คน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16013" y="3429000"/>
            <a:ext cx="7559675" cy="528638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โรงเรียนประถมศึกษา    2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แห่ง ผ่านระดับทอง  2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แห่ง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16013" y="4076700"/>
            <a:ext cx="7559675" cy="528638"/>
          </a:xfrm>
          <a:prstGeom prst="rect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th-TH" sz="28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ศูนย์พัฒนาเด็กเล็ก   </a:t>
            </a:r>
            <a:r>
              <a:rPr lang="en-US" sz="28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1  </a:t>
            </a:r>
            <a:r>
              <a:rPr lang="th-TH" sz="28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แห่ง  ผ่านประเมิน </a:t>
            </a:r>
            <a:r>
              <a:rPr lang="th-TH" sz="2800" b="1" dirty="0" err="1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ศพด.</a:t>
            </a:r>
            <a:r>
              <a:rPr lang="th-TH" sz="28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ปลอดโรค 1</a:t>
            </a:r>
            <a:r>
              <a:rPr lang="en-US" sz="28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8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แห่ง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16013" y="4724400"/>
            <a:ext cx="7559675" cy="528638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th-TH" sz="2800" b="1" dirty="0">
                <a:solidFill>
                  <a:srgbClr val="99FF66"/>
                </a:solidFill>
                <a:latin typeface="TH Niramit AS" pitchFamily="2" charset="-34"/>
                <a:cs typeface="TH Niramit AS" pitchFamily="2" charset="-34"/>
              </a:rPr>
              <a:t>องค์การบริหารส่วนตำบล  </a:t>
            </a:r>
            <a:r>
              <a:rPr lang="en-US" sz="2800" b="1" dirty="0">
                <a:solidFill>
                  <a:srgbClr val="99FF66"/>
                </a:solidFill>
                <a:latin typeface="TH Niramit AS" pitchFamily="2" charset="-34"/>
                <a:cs typeface="TH Niramit AS" pitchFamily="2" charset="-34"/>
              </a:rPr>
              <a:t> 1  </a:t>
            </a:r>
            <a:r>
              <a:rPr lang="th-TH" sz="2800" b="1" dirty="0">
                <a:solidFill>
                  <a:srgbClr val="99FF66"/>
                </a:solidFill>
                <a:latin typeface="TH Niramit AS" pitchFamily="2" charset="-34"/>
                <a:cs typeface="TH Niramit AS" pitchFamily="2" charset="-34"/>
              </a:rPr>
              <a:t> แห่ง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116013" y="5373688"/>
            <a:ext cx="7559675" cy="528637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20000"/>
              </a:spcBef>
            </a:pPr>
            <a:r>
              <a:rPr lang="th-TH" sz="2800" b="1">
                <a:latin typeface="TH Niramit AS" pitchFamily="2" charset="-34"/>
                <a:cs typeface="TH Niramit AS" pitchFamily="2" charset="-34"/>
              </a:rPr>
              <a:t>ศาสนสถาน   14   แห่ง  วัดส่งเสริมสุขภาพ </a:t>
            </a:r>
            <a:r>
              <a:rPr lang="en-US" sz="2800" b="1"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sz="2800" b="1">
                <a:latin typeface="TH Niramit AS" pitchFamily="2" charset="-34"/>
                <a:cs typeface="TH Niramit AS" pitchFamily="2" charset="-34"/>
              </a:rPr>
              <a:t>แห่ง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92725" y="6237288"/>
            <a:ext cx="3313113" cy="396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altLang="zh-CN" sz="2000" b="1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ที่มา </a:t>
            </a:r>
            <a:r>
              <a:rPr lang="en-US" altLang="zh-CN" sz="2000" b="1">
                <a:solidFill>
                  <a:schemeClr val="bg1"/>
                </a:solidFill>
                <a:latin typeface="TH Niramit AS" pitchFamily="2" charset="-34"/>
                <a:ea typeface="SimSun" pitchFamily="2" charset="-122"/>
                <a:cs typeface="TH Niramit AS" pitchFamily="2" charset="-34"/>
              </a:rPr>
              <a:t>:  </a:t>
            </a:r>
            <a:r>
              <a:rPr lang="th-TH" altLang="zh-CN" sz="2000" b="1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ฐานข้อมูล</a:t>
            </a:r>
            <a:r>
              <a:rPr lang="en-US" altLang="zh-CN" sz="2000" b="1">
                <a:solidFill>
                  <a:schemeClr val="bg1"/>
                </a:solidFill>
                <a:latin typeface="TH Niramit AS" pitchFamily="2" charset="-34"/>
                <a:ea typeface="SimSun" pitchFamily="2" charset="-122"/>
              </a:rPr>
              <a:t> JHCIS</a:t>
            </a:r>
            <a:r>
              <a:rPr lang="th-TH" altLang="zh-CN" sz="2000" b="1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ณ </a:t>
            </a:r>
            <a:r>
              <a:rPr lang="en-US" altLang="zh-CN" sz="2000" b="1">
                <a:solidFill>
                  <a:schemeClr val="bg1"/>
                </a:solidFill>
                <a:latin typeface="TH Niramit AS" pitchFamily="2" charset="-34"/>
                <a:ea typeface="SimSun" pitchFamily="2" charset="-122"/>
              </a:rPr>
              <a:t>31</a:t>
            </a:r>
            <a:r>
              <a:rPr lang="th-TH" altLang="zh-CN" sz="2000" b="1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พ.ค.55</a:t>
            </a:r>
            <a:r>
              <a:rPr lang="en-US" altLang="zh-CN" sz="2000">
                <a:solidFill>
                  <a:srgbClr val="FF0000"/>
                </a:solidFill>
                <a:latin typeface="TH Niramit AS" pitchFamily="2" charset="-34"/>
                <a:ea typeface="SimSun" pitchFamily="2" charset="-122"/>
              </a:rPr>
              <a:t> </a:t>
            </a:r>
            <a:endParaRPr lang="th-TH" sz="2000" b="1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3" name="Group 93"/>
          <p:cNvGraphicFramePr>
            <a:graphicFrameLocks noGrp="1"/>
          </p:cNvGraphicFramePr>
          <p:nvPr/>
        </p:nvGraphicFramePr>
        <p:xfrm>
          <a:off x="1000100" y="1500174"/>
          <a:ext cx="7572404" cy="5006344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043232"/>
                <a:gridCol w="1375341"/>
                <a:gridCol w="1537671"/>
                <a:gridCol w="1616160"/>
              </a:tblGrid>
              <a:tr h="442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ตำแหน่ง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99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สัดส่วนเจ้าหน้าที่ต่อจำนวนประชากร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223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จำนวนบุคคลากร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เกณฑ์มาตรฐาน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คิดเป็นสัดส่วน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99FF66"/>
                    </a:solidFill>
                  </a:tcPr>
                </a:tc>
              </a:tr>
              <a:tr h="4429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บุคลากรสายสุขภาพ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นักวิชาการสาธารณสุข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: 1250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: 2007.5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พยาบาลวิชาชีพ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: 5000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:  4015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รวม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1: 1250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: 1338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</a:tr>
              <a:tr h="4429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บุคลากรอื่นๆ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พนักงานผู้ช่วยเหลือเจ้าหน้าที่สถานีอนามัย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พนักงานขับรถยนต์ราชการ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รวม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 New" pitchFamily="18" charset="-34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9271" name="Rectangle 1"/>
          <p:cNvSpPr>
            <a:spLocks noChangeArrowheads="1"/>
          </p:cNvSpPr>
          <p:nvPr/>
        </p:nvSpPr>
        <p:spPr bwMode="auto">
          <a:xfrm>
            <a:off x="1071538" y="428604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h-TH" sz="48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สัดส่วน</a:t>
            </a:r>
            <a:r>
              <a:rPr lang="th-TH" sz="48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เจ้าหน้าที่เทียบกับจำนวนประชากร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6" name="Group 28"/>
          <p:cNvGraphicFramePr>
            <a:graphicFrameLocks noGrp="1"/>
          </p:cNvGraphicFramePr>
          <p:nvPr/>
        </p:nvGraphicFramePr>
        <p:xfrm>
          <a:off x="428596" y="2928934"/>
          <a:ext cx="8501091" cy="2142173"/>
        </p:xfrm>
        <a:graphic>
          <a:graphicData uri="http://schemas.openxmlformats.org/drawingml/2006/table">
            <a:tbl>
              <a:tblPr>
                <a:effectLst>
                  <a:outerShdw blurRad="38100" dist="25400" dir="5400000" rotWithShape="0">
                    <a:srgbClr val="000000">
                      <a:alpha val="35000"/>
                    </a:srgbClr>
                  </a:outerShdw>
                  <a:reflection blurRad="6350" stA="52000" endA="300" endPos="35000" dir="5400000" sy="-100000" algn="bl" rotWithShape="0"/>
                </a:effectLst>
                <a:tableStyleId>{638B1855-1B75-4FBE-930C-398BA8C253C6}</a:tableStyleId>
              </a:tblPr>
              <a:tblGrid>
                <a:gridCol w="2592925"/>
                <a:gridCol w="1784952"/>
                <a:gridCol w="2416977"/>
                <a:gridCol w="1706237"/>
              </a:tblGrid>
              <a:tr h="1222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เงินคงเหลือ</a:t>
                      </a:r>
                      <a:endParaRPr kumimoji="0" lang="en-US" sz="2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(เงินสดและรายการเทียบเท่าเงินสด)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มูลค่าคงคลัง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หนี้สิน</a:t>
                      </a:r>
                      <a:endParaRPr kumimoji="0" lang="en-US" sz="2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(ไม่รวมรายได้รับล่วงหน้ากองทุน 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UC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หมายเหตุ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290,456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26,526.95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99,020.71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ea typeface="Times New Roman" pitchFamily="18" charset="0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1283" name="Rectangle 1"/>
          <p:cNvSpPr>
            <a:spLocks noChangeArrowheads="1"/>
          </p:cNvSpPr>
          <p:nvPr/>
        </p:nvSpPr>
        <p:spPr bwMode="auto">
          <a:xfrm>
            <a:off x="571472" y="214290"/>
            <a:ext cx="8001056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th-TH" sz="3200" b="1" dirty="0">
              <a:solidFill>
                <a:srgbClr val="46338D"/>
              </a:solidFill>
              <a:effectLst>
                <a:reflection blurRad="6350" stA="55000" endA="300" endPos="455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>
                <a:solidFill>
                  <a:srgbClr val="46338D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สถานการณ์การเงินโรงพยาบาลส่งเสริมสุขภาพตำบลกกปลาซิว    </a:t>
            </a:r>
          </a:p>
          <a:p>
            <a:pPr algn="ctr"/>
            <a:r>
              <a:rPr lang="th-TH" sz="3200" b="1" dirty="0">
                <a:solidFill>
                  <a:srgbClr val="46338D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อำเภอภูพาน  จังหวัดสกลนคร</a:t>
            </a:r>
            <a:endParaRPr lang="en-US" sz="3200" b="1" dirty="0">
              <a:solidFill>
                <a:srgbClr val="46338D"/>
              </a:solidFill>
              <a:effectLst>
                <a:reflection blurRad="6350" stA="55000" endA="300" endPos="455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  <a:p>
            <a:pPr algn="ctr" eaLnBrk="0" hangingPunct="0"/>
            <a:r>
              <a:rPr lang="th-TH" sz="3200" b="1" dirty="0">
                <a:solidFill>
                  <a:srgbClr val="46338D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(ข้อมูล  ณ  </a:t>
            </a:r>
            <a:r>
              <a:rPr lang="en-US" sz="3200" b="1" dirty="0">
                <a:solidFill>
                  <a:srgbClr val="46338D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31</a:t>
            </a:r>
            <a:r>
              <a:rPr lang="th-TH" sz="3200" b="1" dirty="0">
                <a:solidFill>
                  <a:srgbClr val="46338D"/>
                </a:solidFill>
                <a:effectLst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  พฤษภาคม  2555)</a:t>
            </a:r>
            <a:endParaRPr lang="en-US" sz="3200" b="1" dirty="0">
              <a:solidFill>
                <a:srgbClr val="46338D"/>
              </a:solidFill>
              <a:effectLst>
                <a:reflection blurRad="6350" stA="55000" endA="300" endPos="455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  <a:p>
            <a:pPr eaLnBrk="0" hangingPunct="0"/>
            <a:endParaRPr lang="en-US" sz="3200" b="1" dirty="0">
              <a:solidFill>
                <a:srgbClr val="46338D"/>
              </a:solidFill>
              <a:effectLst>
                <a:reflection blurRad="6350" stA="55000" endA="300" endPos="455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รถไฟใต้ดิน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รถไฟใต้ดิน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ทางเดิน">
  <a:themeElements>
    <a:clrScheme name="ทางเดิน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ปลายสุด">
  <a:themeElements>
    <a:clrScheme name="ปลายสุ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ปลายสุ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ปลายสุ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ตรงกลาง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2131</TotalTime>
  <Words>2135</Words>
  <Application>Microsoft PowerPoint</Application>
  <PresentationFormat>นำเสนอทางหน้าจอ (4:3)</PresentationFormat>
  <Paragraphs>275</Paragraphs>
  <Slides>36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5</vt:i4>
      </vt:variant>
      <vt:variant>
        <vt:lpstr>ชื่อเรื่องภาพนิ่ง</vt:lpstr>
      </vt:variant>
      <vt:variant>
        <vt:i4>36</vt:i4>
      </vt:variant>
    </vt:vector>
  </HeadingPairs>
  <TitlesOfParts>
    <vt:vector size="41" baseType="lpstr">
      <vt:lpstr>ตรงกลาง</vt:lpstr>
      <vt:lpstr>รถไฟใต้ดิน</vt:lpstr>
      <vt:lpstr>ทางเดิน</vt:lpstr>
      <vt:lpstr>รวมกลุ่ม</vt:lpstr>
      <vt:lpstr>ปลายสุด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ข้อมูลทั่วไป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ผลการดำเนินการตามคำรับรองปฏิบัติราชการ จังหวัดสกลนคร   ปีงบประมาณ  2555 งานอำเภอท้าทาย  ทั้ง 5 ชุดกิจกรรม                    (ที่มีการดำเนินงานใน รพ.สต.)   </vt:lpstr>
      <vt:lpstr>ชุดกิจกรรมสุขภาพดีวิถีไทย  สู่ตำบลจัดการสุขภาพ </vt:lpstr>
      <vt:lpstr>    ชุดกิจกรรมสุขภาพดีวิถีไทย  สู่ตำบลจัดการสุขภาพ(ต่อ) </vt:lpstr>
      <vt:lpstr>ชุดกิจกรรมเมืองน่าอยู่</vt:lpstr>
      <vt:lpstr>ชุดกิจกรรมเมืองน่าอยู่ (ต่อ)</vt:lpstr>
      <vt:lpstr>ชุดกิจกรรมเมืองน่าอยู่ (ต่อ)</vt:lpstr>
      <vt:lpstr>ชุดกิจกรรมสายใยรักแห่งครอบครัว</vt:lpstr>
      <vt:lpstr>ชุดกิจกรรมพัฒนาระบบปฐมภูมิ </vt:lpstr>
      <vt:lpstr>ชุดกิจกรรมพัฒนาระบบปฐมภูมิ (ต่อ)</vt:lpstr>
      <vt:lpstr>โครงการตามแผนการตรวจราชการแบบบรูณาการจำนวน 3โครงการ </vt:lpstr>
      <vt:lpstr>โครงการป้องกันยาเสพติดและแก้ปัญหายาเสพติด </vt:lpstr>
      <vt:lpstr>โครงการป้องกันการตั้งครรภ์ไม่พร้อมในวัยรุ่น</vt:lpstr>
      <vt:lpstr>โครงการพัฒนาสติปัญญาเด็กปฐมวัย</vt:lpstr>
      <vt:lpstr>ภาพนิ่ง 27</vt:lpstr>
      <vt:lpstr>ภาพนิ่ง 28</vt:lpstr>
      <vt:lpstr>ภาพนิ่ง 29</vt:lpstr>
      <vt:lpstr>ผลงานเด่น</vt:lpstr>
      <vt:lpstr>ภาพนิ่ง 31</vt:lpstr>
      <vt:lpstr>ปัญหาของผู้ป่วย</vt:lpstr>
      <vt:lpstr> </vt:lpstr>
      <vt:lpstr>ปัญหาตามIn-HOME-SSS </vt:lpstr>
      <vt:lpstr>ภาพนิ่ง 35</vt:lpstr>
      <vt:lpstr>ภาพนิ่ง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 Circles</dc:title>
  <dc:creator>www.powerpointstyles.com</dc:creator>
  <dc:description>Image credit to Michal Marcol / FreeDigitalPhotos.net</dc:description>
  <cp:lastModifiedBy>Chomphuphan</cp:lastModifiedBy>
  <cp:revision>265</cp:revision>
  <dcterms:created xsi:type="dcterms:W3CDTF">2009-03-23T15:23:24Z</dcterms:created>
  <dcterms:modified xsi:type="dcterms:W3CDTF">2012-07-05T10:13:37Z</dcterms:modified>
</cp:coreProperties>
</file>